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sldIdLst>
    <p:sldId id="256" r:id="rId2"/>
    <p:sldId id="280" r:id="rId3"/>
    <p:sldId id="257" r:id="rId4"/>
    <p:sldId id="259" r:id="rId5"/>
    <p:sldId id="276" r:id="rId6"/>
    <p:sldId id="260" r:id="rId7"/>
    <p:sldId id="272" r:id="rId8"/>
    <p:sldId id="273" r:id="rId9"/>
    <p:sldId id="278" r:id="rId10"/>
    <p:sldId id="274" r:id="rId11"/>
    <p:sldId id="279" r:id="rId12"/>
    <p:sldId id="262" r:id="rId13"/>
    <p:sldId id="281" r:id="rId14"/>
    <p:sldId id="261" r:id="rId15"/>
    <p:sldId id="290" r:id="rId16"/>
    <p:sldId id="287" r:id="rId17"/>
    <p:sldId id="288" r:id="rId18"/>
    <p:sldId id="282" r:id="rId19"/>
    <p:sldId id="284" r:id="rId20"/>
    <p:sldId id="292" r:id="rId21"/>
    <p:sldId id="285" r:id="rId22"/>
    <p:sldId id="289" r:id="rId23"/>
    <p:sldId id="294" r:id="rId24"/>
    <p:sldId id="283" r:id="rId25"/>
    <p:sldId id="264" r:id="rId26"/>
    <p:sldId id="291" r:id="rId27"/>
    <p:sldId id="269" r:id="rId28"/>
    <p:sldId id="293" r:id="rId29"/>
    <p:sldId id="286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2ED4758-73CA-4662-94E8-FE9ED6C2D59C}">
          <p14:sldIdLst>
            <p14:sldId id="256"/>
            <p14:sldId id="280"/>
            <p14:sldId id="257"/>
          </p14:sldIdLst>
        </p14:section>
        <p14:section name="Bishal" id="{023EDDD2-1314-4905-A611-67A0984CC025}">
          <p14:sldIdLst>
            <p14:sldId id="259"/>
            <p14:sldId id="276"/>
            <p14:sldId id="260"/>
            <p14:sldId id="272"/>
            <p14:sldId id="273"/>
            <p14:sldId id="278"/>
            <p14:sldId id="274"/>
            <p14:sldId id="279"/>
          </p14:sldIdLst>
        </p14:section>
        <p14:section name="Kum" id="{D2BFB3D6-F6F3-42C0-AB11-A32C0EF01385}">
          <p14:sldIdLst>
            <p14:sldId id="262"/>
            <p14:sldId id="281"/>
            <p14:sldId id="261"/>
            <p14:sldId id="290"/>
          </p14:sldIdLst>
        </p14:section>
        <p14:section name="Rabin" id="{5C9EE186-6755-4123-94E9-A78DD846C84F}">
          <p14:sldIdLst>
            <p14:sldId id="287"/>
            <p14:sldId id="288"/>
            <p14:sldId id="282"/>
            <p14:sldId id="284"/>
            <p14:sldId id="292"/>
            <p14:sldId id="285"/>
            <p14:sldId id="289"/>
            <p14:sldId id="294"/>
            <p14:sldId id="283"/>
          </p14:sldIdLst>
        </p14:section>
        <p14:section name="Manish" id="{40F93F55-FA5F-4CB4-A082-D3E3053B4CD0}">
          <p14:sldIdLst>
            <p14:sldId id="264"/>
            <p14:sldId id="291"/>
            <p14:sldId id="269"/>
            <p14:sldId id="293"/>
            <p14:sldId id="28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5274" autoAdjust="0"/>
  </p:normalViewPr>
  <p:slideViewPr>
    <p:cSldViewPr snapToGrid="0">
      <p:cViewPr varScale="1">
        <p:scale>
          <a:sx n="82" d="100"/>
          <a:sy n="82" d="100"/>
        </p:scale>
        <p:origin x="72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985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48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569643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808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618646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7515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666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777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699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711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982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71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31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282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70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49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32"/>
            <a:ext cx="2356674" cy="6853285"/>
            <a:chOff x="6627813" y="195454"/>
            <a:chExt cx="1952625" cy="5678297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D93F6-CA0D-4EAC-B8AF-2EF2628DEE42}" type="datetimeFigureOut">
              <a:rPr lang="en-US" smtClean="0"/>
              <a:t>10/6/2018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9B85CA02-D521-4BA2-A291-8C35EF06D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02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3.jpeg"/><Relationship Id="rId4" Type="http://schemas.openxmlformats.org/officeDocument/2006/relationships/image" Target="../media/image29.png"/><Relationship Id="rId9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A50189A-2FD4-4608-A527-341A1811A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5ECFC88-1E40-4C47-960F-87C500F10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4639734" cy="68580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/>
          <p:cNvSpPr txBox="1"/>
          <p:nvPr/>
        </p:nvSpPr>
        <p:spPr>
          <a:xfrm>
            <a:off x="260098" y="1693205"/>
            <a:ext cx="3874412" cy="29097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457200"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Earth's Most </a:t>
            </a:r>
            <a:r>
              <a:rPr lang="en-US" sz="4000" b="1" dirty="0">
                <a:solidFill>
                  <a:srgbClr val="FEFFFF"/>
                </a:solidFill>
                <a:latin typeface="+mj-lt"/>
                <a:ea typeface="+mj-ea"/>
                <a:cs typeface="+mj-cs"/>
              </a:rPr>
              <a:t>Customer- centric Company</a:t>
            </a:r>
          </a:p>
        </p:txBody>
      </p:sp>
      <p:sp>
        <p:nvSpPr>
          <p:cNvPr id="15" name="Freeform 5">
            <a:extLst>
              <a:ext uri="{FF2B5EF4-FFF2-40B4-BE49-F238E27FC236}">
                <a16:creationId xmlns:a16="http://schemas.microsoft.com/office/drawing/2014/main" id="{3B61BD80-022D-4577-9D14-EAD5DFD13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5033007"/>
            <a:ext cx="5404022" cy="857047"/>
          </a:xfrm>
          <a:custGeom>
            <a:avLst/>
            <a:gdLst>
              <a:gd name="T0" fmla="*/ 1114 w 1117"/>
              <a:gd name="T1" fmla="*/ 77 h 163"/>
              <a:gd name="T2" fmla="*/ 1040 w 1117"/>
              <a:gd name="T3" fmla="*/ 3 h 163"/>
              <a:gd name="T4" fmla="*/ 1039 w 1117"/>
              <a:gd name="T5" fmla="*/ 2 h 163"/>
              <a:gd name="T6" fmla="*/ 1034 w 1117"/>
              <a:gd name="T7" fmla="*/ 0 h 163"/>
              <a:gd name="T8" fmla="*/ 578 w 1117"/>
              <a:gd name="T9" fmla="*/ 0 h 163"/>
              <a:gd name="T10" fmla="*/ 562 w 1117"/>
              <a:gd name="T11" fmla="*/ 0 h 163"/>
              <a:gd name="T12" fmla="*/ 440 w 1117"/>
              <a:gd name="T13" fmla="*/ 0 h 163"/>
              <a:gd name="T14" fmla="*/ 106 w 1117"/>
              <a:gd name="T15" fmla="*/ 0 h 163"/>
              <a:gd name="T16" fmla="*/ 0 w 1117"/>
              <a:gd name="T17" fmla="*/ 0 h 163"/>
              <a:gd name="T18" fmla="*/ 0 w 1117"/>
              <a:gd name="T19" fmla="*/ 163 h 163"/>
              <a:gd name="T20" fmla="*/ 106 w 1117"/>
              <a:gd name="T21" fmla="*/ 163 h 163"/>
              <a:gd name="T22" fmla="*/ 440 w 1117"/>
              <a:gd name="T23" fmla="*/ 163 h 163"/>
              <a:gd name="T24" fmla="*/ 562 w 1117"/>
              <a:gd name="T25" fmla="*/ 163 h 163"/>
              <a:gd name="T26" fmla="*/ 578 w 1117"/>
              <a:gd name="T27" fmla="*/ 163 h 163"/>
              <a:gd name="T28" fmla="*/ 1034 w 1117"/>
              <a:gd name="T29" fmla="*/ 163 h 163"/>
              <a:gd name="T30" fmla="*/ 1039 w 1117"/>
              <a:gd name="T31" fmla="*/ 161 h 163"/>
              <a:gd name="T32" fmla="*/ 1040 w 1117"/>
              <a:gd name="T33" fmla="*/ 160 h 163"/>
              <a:gd name="T34" fmla="*/ 1114 w 1117"/>
              <a:gd name="T35" fmla="*/ 86 h 163"/>
              <a:gd name="T36" fmla="*/ 1114 w 1117"/>
              <a:gd name="T37" fmla="*/ 7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117" h="163">
                <a:moveTo>
                  <a:pt x="1114" y="77"/>
                </a:moveTo>
                <a:cubicBezTo>
                  <a:pt x="1040" y="3"/>
                  <a:pt x="1040" y="3"/>
                  <a:pt x="1040" y="3"/>
                </a:cubicBezTo>
                <a:cubicBezTo>
                  <a:pt x="1040" y="2"/>
                  <a:pt x="1039" y="2"/>
                  <a:pt x="1039" y="2"/>
                </a:cubicBezTo>
                <a:cubicBezTo>
                  <a:pt x="1038" y="1"/>
                  <a:pt x="1036" y="0"/>
                  <a:pt x="1034" y="0"/>
                </a:cubicBezTo>
                <a:cubicBezTo>
                  <a:pt x="578" y="0"/>
                  <a:pt x="578" y="0"/>
                  <a:pt x="578" y="0"/>
                </a:cubicBezTo>
                <a:cubicBezTo>
                  <a:pt x="562" y="0"/>
                  <a:pt x="562" y="0"/>
                  <a:pt x="562" y="0"/>
                </a:cubicBezTo>
                <a:cubicBezTo>
                  <a:pt x="440" y="0"/>
                  <a:pt x="440" y="0"/>
                  <a:pt x="440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3"/>
                  <a:pt x="0" y="163"/>
                  <a:pt x="0" y="163"/>
                </a:cubicBezTo>
                <a:cubicBezTo>
                  <a:pt x="106" y="163"/>
                  <a:pt x="106" y="163"/>
                  <a:pt x="106" y="163"/>
                </a:cubicBezTo>
                <a:cubicBezTo>
                  <a:pt x="440" y="163"/>
                  <a:pt x="440" y="163"/>
                  <a:pt x="440" y="163"/>
                </a:cubicBezTo>
                <a:cubicBezTo>
                  <a:pt x="562" y="163"/>
                  <a:pt x="562" y="163"/>
                  <a:pt x="562" y="163"/>
                </a:cubicBezTo>
                <a:cubicBezTo>
                  <a:pt x="578" y="163"/>
                  <a:pt x="578" y="163"/>
                  <a:pt x="578" y="163"/>
                </a:cubicBezTo>
                <a:cubicBezTo>
                  <a:pt x="1034" y="163"/>
                  <a:pt x="1034" y="163"/>
                  <a:pt x="1034" y="163"/>
                </a:cubicBezTo>
                <a:cubicBezTo>
                  <a:pt x="1036" y="163"/>
                  <a:pt x="1038" y="162"/>
                  <a:pt x="1039" y="161"/>
                </a:cubicBezTo>
                <a:cubicBezTo>
                  <a:pt x="1039" y="160"/>
                  <a:pt x="1040" y="160"/>
                  <a:pt x="1040" y="160"/>
                </a:cubicBezTo>
                <a:cubicBezTo>
                  <a:pt x="1114" y="86"/>
                  <a:pt x="1114" y="86"/>
                  <a:pt x="1114" y="86"/>
                </a:cubicBezTo>
                <a:cubicBezTo>
                  <a:pt x="1117" y="83"/>
                  <a:pt x="1117" y="79"/>
                  <a:pt x="1114" y="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A095FDDA-FFA1-43DF-A562-881BCC5C7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206" y="2000931"/>
            <a:ext cx="6097057" cy="3436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2A1760A-66F9-4A18-BB31-CF84111E0A13}"/>
              </a:ext>
            </a:extLst>
          </p:cNvPr>
          <p:cNvSpPr txBox="1"/>
          <p:nvPr/>
        </p:nvSpPr>
        <p:spPr>
          <a:xfrm>
            <a:off x="419830" y="5150921"/>
            <a:ext cx="41499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>
                <a:solidFill>
                  <a:schemeClr val="bg1"/>
                </a:solidFill>
              </a:rPr>
              <a:t>- Group One</a:t>
            </a:r>
          </a:p>
          <a:p>
            <a:pPr algn="r"/>
            <a:r>
              <a:rPr lang="en-US" sz="1400" dirty="0">
                <a:solidFill>
                  <a:schemeClr val="bg1">
                    <a:lumMod val="85000"/>
                  </a:schemeClr>
                </a:solidFill>
              </a:rPr>
              <a:t>Sept 7, 2018</a:t>
            </a:r>
          </a:p>
          <a:p>
            <a:pPr marL="742950" lvl="1" indent="-285750" algn="r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20082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642908" y="559074"/>
            <a:ext cx="4137059" cy="80903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Early Working Days 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67151" y="1790700"/>
            <a:ext cx="5297190" cy="2825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In the early days of Amazon, a bell would ring in the office every time someone made a purchase, and everyone would gather around to see if they knew the customer.</a:t>
            </a:r>
          </a:p>
        </p:txBody>
      </p:sp>
      <p:pic>
        <p:nvPicPr>
          <p:cNvPr id="9" name="Content Placeholder 8" descr="A picture containing clipar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38282E-9664-4CD8-9857-F21068C9F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7359" y="603738"/>
            <a:ext cx="5899361" cy="56505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39788-A8B3-4B9D-8F32-8D3D7DCFE713}"/>
              </a:ext>
            </a:extLst>
          </p:cNvPr>
          <p:cNvSpPr txBox="1"/>
          <p:nvPr/>
        </p:nvSpPr>
        <p:spPr>
          <a:xfrm>
            <a:off x="7086601" y="1368111"/>
            <a:ext cx="2505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Amazon’s first office building</a:t>
            </a:r>
          </a:p>
        </p:txBody>
      </p:sp>
    </p:spTree>
    <p:extLst>
      <p:ext uri="{BB962C8B-B14F-4D97-AF65-F5344CB8AC3E}">
        <p14:creationId xmlns:p14="http://schemas.microsoft.com/office/powerpoint/2010/main" val="3053869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A1C0AF-5048-446D-BDAB-3CA3AE1DB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39" y="0"/>
            <a:ext cx="9942482" cy="68927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95C92A-8C53-402B-B0EC-9E5FA71F7715}"/>
              </a:ext>
            </a:extLst>
          </p:cNvPr>
          <p:cNvSpPr txBox="1"/>
          <p:nvPr/>
        </p:nvSpPr>
        <p:spPr>
          <a:xfrm>
            <a:off x="2752345" y="718148"/>
            <a:ext cx="2724911" cy="644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Seattle headquarters building</a:t>
            </a:r>
          </a:p>
        </p:txBody>
      </p:sp>
    </p:spTree>
    <p:extLst>
      <p:ext uri="{BB962C8B-B14F-4D97-AF65-F5344CB8AC3E}">
        <p14:creationId xmlns:p14="http://schemas.microsoft.com/office/powerpoint/2010/main" val="2244928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7777991" cy="903748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Where Amazon stands today?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2188478" y="2017478"/>
            <a:ext cx="8643645" cy="45415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The world's leading E-commerce company today, with over 566,000 employees and last year company's net revenue was almost </a:t>
            </a:r>
            <a:r>
              <a:rPr lang="en-US" sz="2400" b="1" dirty="0">
                <a:solidFill>
                  <a:schemeClr val="tx1"/>
                </a:solidFill>
                <a:latin typeface="Gill Sans MT" panose="020B0502020104020203" pitchFamily="34" charset="0"/>
              </a:rPr>
              <a:t>178 billion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 U.S. dollars. 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Internet stores and services around the world.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In total trade volume, it consumes about one-third of the world goods.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Amazon FBA and warehouses.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Amazon Web Services.</a:t>
            </a:r>
          </a:p>
          <a:p>
            <a:pPr algn="just"/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Amazon Products like Kindle, Fire, Alexa, Echo etc.</a:t>
            </a:r>
          </a:p>
        </p:txBody>
      </p:sp>
    </p:spTree>
    <p:extLst>
      <p:ext uri="{BB962C8B-B14F-4D97-AF65-F5344CB8AC3E}">
        <p14:creationId xmlns:p14="http://schemas.microsoft.com/office/powerpoint/2010/main" val="1131148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62CBA-9E1F-4B4E-BFD5-1236A78054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map&#10;&#10;Description generated with high confidence">
            <a:extLst>
              <a:ext uri="{FF2B5EF4-FFF2-40B4-BE49-F238E27FC236}">
                <a16:creationId xmlns:a16="http://schemas.microsoft.com/office/drawing/2014/main" id="{47715CD1-D787-42EF-8925-FD1C11C7A7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98"/>
            <a:ext cx="12192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610FDB-341F-47AE-82CF-8E6B40FBF5E3}"/>
              </a:ext>
            </a:extLst>
          </p:cNvPr>
          <p:cNvSpPr txBox="1"/>
          <p:nvPr/>
        </p:nvSpPr>
        <p:spPr>
          <a:xfrm>
            <a:off x="4232207" y="5378071"/>
            <a:ext cx="372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Amazon Site Global Availability </a:t>
            </a:r>
          </a:p>
        </p:txBody>
      </p:sp>
    </p:spTree>
    <p:extLst>
      <p:ext uri="{BB962C8B-B14F-4D97-AF65-F5344CB8AC3E}">
        <p14:creationId xmlns:p14="http://schemas.microsoft.com/office/powerpoint/2010/main" val="860391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2A4D1A63-2D9B-4C63-AE99-C8EB1D38E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97" y="865298"/>
            <a:ext cx="7990270" cy="5992702"/>
          </a:xfrm>
          <a:prstGeom prst="rect">
            <a:avLst/>
          </a:prstGeom>
        </p:spPr>
      </p:pic>
      <p:pic>
        <p:nvPicPr>
          <p:cNvPr id="9" name="Content Placeholder 8" descr="A picture containing clipar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75" y="721534"/>
            <a:ext cx="1160586" cy="463287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E21445-D456-4C5D-8A05-B9871086C400}"/>
              </a:ext>
            </a:extLst>
          </p:cNvPr>
          <p:cNvSpPr txBox="1"/>
          <p:nvPr/>
        </p:nvSpPr>
        <p:spPr>
          <a:xfrm>
            <a:off x="2350566" y="502704"/>
            <a:ext cx="7990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Did you know all these companies belong to Amazon?</a:t>
            </a:r>
          </a:p>
        </p:txBody>
      </p:sp>
    </p:spTree>
    <p:extLst>
      <p:ext uri="{BB962C8B-B14F-4D97-AF65-F5344CB8AC3E}">
        <p14:creationId xmlns:p14="http://schemas.microsoft.com/office/powerpoint/2010/main" val="2768430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roup 99">
            <a:extLst>
              <a:ext uri="{FF2B5EF4-FFF2-40B4-BE49-F238E27FC236}">
                <a16:creationId xmlns:a16="http://schemas.microsoft.com/office/drawing/2014/main" id="{CD634F31-88A7-4E82-9070-D63A6428E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01" name="Freeform 11">
              <a:extLst>
                <a:ext uri="{FF2B5EF4-FFF2-40B4-BE49-F238E27FC236}">
                  <a16:creationId xmlns:a16="http://schemas.microsoft.com/office/drawing/2014/main" id="{D6C057C8-1E16-4060-8D55-05D5D5D07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2" name="Freeform 12">
              <a:extLst>
                <a:ext uri="{FF2B5EF4-FFF2-40B4-BE49-F238E27FC236}">
                  <a16:creationId xmlns:a16="http://schemas.microsoft.com/office/drawing/2014/main" id="{E1F98C26-0A9C-4742-A698-19158F1C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3" name="Freeform 13">
              <a:extLst>
                <a:ext uri="{FF2B5EF4-FFF2-40B4-BE49-F238E27FC236}">
                  <a16:creationId xmlns:a16="http://schemas.microsoft.com/office/drawing/2014/main" id="{D87E6507-86BA-46F9-B90E-7F3E5ADC77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4" name="Freeform 14">
              <a:extLst>
                <a:ext uri="{FF2B5EF4-FFF2-40B4-BE49-F238E27FC236}">
                  <a16:creationId xmlns:a16="http://schemas.microsoft.com/office/drawing/2014/main" id="{04581D9B-E0A7-43E7-A38D-34182FD4F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5" name="Freeform 15">
              <a:extLst>
                <a:ext uri="{FF2B5EF4-FFF2-40B4-BE49-F238E27FC236}">
                  <a16:creationId xmlns:a16="http://schemas.microsoft.com/office/drawing/2014/main" id="{C08DA6B1-2269-41B3-A787-BA547DF377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6" name="Freeform 16">
              <a:extLst>
                <a:ext uri="{FF2B5EF4-FFF2-40B4-BE49-F238E27FC236}">
                  <a16:creationId xmlns:a16="http://schemas.microsoft.com/office/drawing/2014/main" id="{BA8AD4A9-ABF6-42E7-8141-CFF407E59D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7" name="Freeform 17">
              <a:extLst>
                <a:ext uri="{FF2B5EF4-FFF2-40B4-BE49-F238E27FC236}">
                  <a16:creationId xmlns:a16="http://schemas.microsoft.com/office/drawing/2014/main" id="{3AD59983-4E3C-41A7-9165-E87AEAD282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8" name="Freeform 18">
              <a:extLst>
                <a:ext uri="{FF2B5EF4-FFF2-40B4-BE49-F238E27FC236}">
                  <a16:creationId xmlns:a16="http://schemas.microsoft.com/office/drawing/2014/main" id="{C563901A-235B-487B-B94E-4B9412B61B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09" name="Freeform 19">
              <a:extLst>
                <a:ext uri="{FF2B5EF4-FFF2-40B4-BE49-F238E27FC236}">
                  <a16:creationId xmlns:a16="http://schemas.microsoft.com/office/drawing/2014/main" id="{0E724F3A-410B-4217-85AF-A5D187057F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0" name="Freeform 20">
              <a:extLst>
                <a:ext uri="{FF2B5EF4-FFF2-40B4-BE49-F238E27FC236}">
                  <a16:creationId xmlns:a16="http://schemas.microsoft.com/office/drawing/2014/main" id="{52C8871D-13F5-4561-8F6C-A4D880ECC9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21">
              <a:extLst>
                <a:ext uri="{FF2B5EF4-FFF2-40B4-BE49-F238E27FC236}">
                  <a16:creationId xmlns:a16="http://schemas.microsoft.com/office/drawing/2014/main" id="{EF244A66-C28B-4EF7-BB63-2C00DE043D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22">
              <a:extLst>
                <a:ext uri="{FF2B5EF4-FFF2-40B4-BE49-F238E27FC236}">
                  <a16:creationId xmlns:a16="http://schemas.microsoft.com/office/drawing/2014/main" id="{762A3201-75BE-44DF-8C82-C6635D9367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DE7C1789-56F1-4821-8CC9-343034A62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32"/>
            <a:ext cx="2356675" cy="6853285"/>
            <a:chOff x="6627813" y="195454"/>
            <a:chExt cx="1952625" cy="5678297"/>
          </a:xfrm>
        </p:grpSpPr>
        <p:sp>
          <p:nvSpPr>
            <p:cNvPr id="115" name="Freeform 27">
              <a:extLst>
                <a:ext uri="{FF2B5EF4-FFF2-40B4-BE49-F238E27FC236}">
                  <a16:creationId xmlns:a16="http://schemas.microsoft.com/office/drawing/2014/main" id="{9B177574-8A90-42DE-AF54-7373CF84F6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5454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6" name="Freeform 28">
              <a:extLst>
                <a:ext uri="{FF2B5EF4-FFF2-40B4-BE49-F238E27FC236}">
                  <a16:creationId xmlns:a16="http://schemas.microsoft.com/office/drawing/2014/main" id="{FBDDC1F5-6C7F-46F7-989A-C7A5DE8FBC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7" name="Freeform 29">
              <a:extLst>
                <a:ext uri="{FF2B5EF4-FFF2-40B4-BE49-F238E27FC236}">
                  <a16:creationId xmlns:a16="http://schemas.microsoft.com/office/drawing/2014/main" id="{6340295C-F48B-4A74-8DCC-60CF612201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8" name="Freeform 30">
              <a:extLst>
                <a:ext uri="{FF2B5EF4-FFF2-40B4-BE49-F238E27FC236}">
                  <a16:creationId xmlns:a16="http://schemas.microsoft.com/office/drawing/2014/main" id="{1A03C1B3-6CBF-4E4C-80FE-220EA6E5DA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19" name="Freeform 31">
              <a:extLst>
                <a:ext uri="{FF2B5EF4-FFF2-40B4-BE49-F238E27FC236}">
                  <a16:creationId xmlns:a16="http://schemas.microsoft.com/office/drawing/2014/main" id="{695685FE-1D7F-404C-AC82-0C05C0F2E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0" name="Freeform 32">
              <a:extLst>
                <a:ext uri="{FF2B5EF4-FFF2-40B4-BE49-F238E27FC236}">
                  <a16:creationId xmlns:a16="http://schemas.microsoft.com/office/drawing/2014/main" id="{620A0536-4D49-4EA8-92CF-B9CB4C15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1" name="Freeform 33">
              <a:extLst>
                <a:ext uri="{FF2B5EF4-FFF2-40B4-BE49-F238E27FC236}">
                  <a16:creationId xmlns:a16="http://schemas.microsoft.com/office/drawing/2014/main" id="{C2C7A12C-E22E-467C-AFDC-9FACC2199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2" name="Freeform 34">
              <a:extLst>
                <a:ext uri="{FF2B5EF4-FFF2-40B4-BE49-F238E27FC236}">
                  <a16:creationId xmlns:a16="http://schemas.microsoft.com/office/drawing/2014/main" id="{92AB8B27-3820-458F-B66C-E4FE27ECD3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3" name="Freeform 35">
              <a:extLst>
                <a:ext uri="{FF2B5EF4-FFF2-40B4-BE49-F238E27FC236}">
                  <a16:creationId xmlns:a16="http://schemas.microsoft.com/office/drawing/2014/main" id="{AEBAA7A1-DCDB-4719-8C4D-5FD7B52775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4" name="Freeform 36">
              <a:extLst>
                <a:ext uri="{FF2B5EF4-FFF2-40B4-BE49-F238E27FC236}">
                  <a16:creationId xmlns:a16="http://schemas.microsoft.com/office/drawing/2014/main" id="{07C3439C-CA32-4BF0-86C6-A9D201EFE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37">
              <a:extLst>
                <a:ext uri="{FF2B5EF4-FFF2-40B4-BE49-F238E27FC236}">
                  <a16:creationId xmlns:a16="http://schemas.microsoft.com/office/drawing/2014/main" id="{23288E86-BF41-4FAE-8FFC-4F5F9FD2DF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38">
              <a:extLst>
                <a:ext uri="{FF2B5EF4-FFF2-40B4-BE49-F238E27FC236}">
                  <a16:creationId xmlns:a16="http://schemas.microsoft.com/office/drawing/2014/main" id="{B91B6C72-0DF9-4ECF-B00E-8393A0C1B9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91D7BA48-C009-48C1-BA03-2BA26320A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0" name="Freeform 6">
            <a:extLst>
              <a:ext uri="{FF2B5EF4-FFF2-40B4-BE49-F238E27FC236}">
                <a16:creationId xmlns:a16="http://schemas.microsoft.com/office/drawing/2014/main" id="{E00C8CE1-1B36-4F2F-BCD6-6C122ECFF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 useBgFill="1">
        <p:nvSpPr>
          <p:cNvPr id="132" name="Rectangle 131">
            <a:extLst>
              <a:ext uri="{FF2B5EF4-FFF2-40B4-BE49-F238E27FC236}">
                <a16:creationId xmlns:a16="http://schemas.microsoft.com/office/drawing/2014/main" id="{FF8F6430-FB49-4257-B722-C78970C02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EBC15278-4B70-4BFA-8331-F4EB1CA1D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35" name="Freeform 11">
              <a:extLst>
                <a:ext uri="{FF2B5EF4-FFF2-40B4-BE49-F238E27FC236}">
                  <a16:creationId xmlns:a16="http://schemas.microsoft.com/office/drawing/2014/main" id="{B0C5BE9A-FB29-4586-AC4E-64EAB808A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6" name="Freeform 12">
              <a:extLst>
                <a:ext uri="{FF2B5EF4-FFF2-40B4-BE49-F238E27FC236}">
                  <a16:creationId xmlns:a16="http://schemas.microsoft.com/office/drawing/2014/main" id="{AD3D767C-0094-49A9-A56D-D63386C1E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7" name="Freeform 13">
              <a:extLst>
                <a:ext uri="{FF2B5EF4-FFF2-40B4-BE49-F238E27FC236}">
                  <a16:creationId xmlns:a16="http://schemas.microsoft.com/office/drawing/2014/main" id="{32D7544F-20BA-49D7-BE16-19D9C9B1F0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8" name="Freeform 14">
              <a:extLst>
                <a:ext uri="{FF2B5EF4-FFF2-40B4-BE49-F238E27FC236}">
                  <a16:creationId xmlns:a16="http://schemas.microsoft.com/office/drawing/2014/main" id="{87E37B5A-3DCB-442E-980E-C5FE5743DE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39" name="Freeform 15">
              <a:extLst>
                <a:ext uri="{FF2B5EF4-FFF2-40B4-BE49-F238E27FC236}">
                  <a16:creationId xmlns:a16="http://schemas.microsoft.com/office/drawing/2014/main" id="{C721007A-883A-4214-85AD-03BC90A3E0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0" name="Freeform 16">
              <a:extLst>
                <a:ext uri="{FF2B5EF4-FFF2-40B4-BE49-F238E27FC236}">
                  <a16:creationId xmlns:a16="http://schemas.microsoft.com/office/drawing/2014/main" id="{8E28322F-3B0B-4F1C-B542-B98A0B710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1" name="Freeform 17">
              <a:extLst>
                <a:ext uri="{FF2B5EF4-FFF2-40B4-BE49-F238E27FC236}">
                  <a16:creationId xmlns:a16="http://schemas.microsoft.com/office/drawing/2014/main" id="{7BFEAAAB-83A8-471A-A934-8A05287658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2" name="Freeform 18">
              <a:extLst>
                <a:ext uri="{FF2B5EF4-FFF2-40B4-BE49-F238E27FC236}">
                  <a16:creationId xmlns:a16="http://schemas.microsoft.com/office/drawing/2014/main" id="{EF190662-BE14-44DC-BFA7-A8CBD9C2F7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3" name="Freeform 19">
              <a:extLst>
                <a:ext uri="{FF2B5EF4-FFF2-40B4-BE49-F238E27FC236}">
                  <a16:creationId xmlns:a16="http://schemas.microsoft.com/office/drawing/2014/main" id="{CA19072A-8307-485E-947F-46B9A6D0E3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4" name="Freeform 20">
              <a:extLst>
                <a:ext uri="{FF2B5EF4-FFF2-40B4-BE49-F238E27FC236}">
                  <a16:creationId xmlns:a16="http://schemas.microsoft.com/office/drawing/2014/main" id="{EB39C300-8213-494A-91AB-AE00DA2B80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5" name="Freeform 21">
              <a:extLst>
                <a:ext uri="{FF2B5EF4-FFF2-40B4-BE49-F238E27FC236}">
                  <a16:creationId xmlns:a16="http://schemas.microsoft.com/office/drawing/2014/main" id="{F0298F88-5E30-48BC-B719-2D058A84BA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46" name="Freeform 22">
              <a:extLst>
                <a:ext uri="{FF2B5EF4-FFF2-40B4-BE49-F238E27FC236}">
                  <a16:creationId xmlns:a16="http://schemas.microsoft.com/office/drawing/2014/main" id="{087F6703-0F59-4E10-A5B9-FCD5290E09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8844E05F-C20D-449F-BE81-F8F158748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49" name="Freeform 27">
              <a:extLst>
                <a:ext uri="{FF2B5EF4-FFF2-40B4-BE49-F238E27FC236}">
                  <a16:creationId xmlns:a16="http://schemas.microsoft.com/office/drawing/2014/main" id="{A2653F5F-05DC-45B8-B0C7-23C123B76B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0" name="Freeform 28">
              <a:extLst>
                <a:ext uri="{FF2B5EF4-FFF2-40B4-BE49-F238E27FC236}">
                  <a16:creationId xmlns:a16="http://schemas.microsoft.com/office/drawing/2014/main" id="{5AAF5FB5-BC36-4A8C-8A60-986CB661D0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1" name="Freeform 29">
              <a:extLst>
                <a:ext uri="{FF2B5EF4-FFF2-40B4-BE49-F238E27FC236}">
                  <a16:creationId xmlns:a16="http://schemas.microsoft.com/office/drawing/2014/main" id="{DCF72E9A-EA7A-42D8-A546-F9FC3935D0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2" name="Freeform 30">
              <a:extLst>
                <a:ext uri="{FF2B5EF4-FFF2-40B4-BE49-F238E27FC236}">
                  <a16:creationId xmlns:a16="http://schemas.microsoft.com/office/drawing/2014/main" id="{B39BD2F0-17D6-4E95-B7A0-4A4027A8D1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3" name="Freeform 31">
              <a:extLst>
                <a:ext uri="{FF2B5EF4-FFF2-40B4-BE49-F238E27FC236}">
                  <a16:creationId xmlns:a16="http://schemas.microsoft.com/office/drawing/2014/main" id="{87E626B9-7C72-4C72-93BB-DDF9E5E38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4" name="Freeform 32">
              <a:extLst>
                <a:ext uri="{FF2B5EF4-FFF2-40B4-BE49-F238E27FC236}">
                  <a16:creationId xmlns:a16="http://schemas.microsoft.com/office/drawing/2014/main" id="{38829EBA-6B2C-412B-BDEB-822B8F7393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5" name="Freeform 33">
              <a:extLst>
                <a:ext uri="{FF2B5EF4-FFF2-40B4-BE49-F238E27FC236}">
                  <a16:creationId xmlns:a16="http://schemas.microsoft.com/office/drawing/2014/main" id="{FC8F3A97-A87A-4F3A-948A-33E4E12C69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6" name="Freeform 34">
              <a:extLst>
                <a:ext uri="{FF2B5EF4-FFF2-40B4-BE49-F238E27FC236}">
                  <a16:creationId xmlns:a16="http://schemas.microsoft.com/office/drawing/2014/main" id="{6D0A3D08-22E9-4811-9EBA-32B3A3865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7" name="Freeform 35">
              <a:extLst>
                <a:ext uri="{FF2B5EF4-FFF2-40B4-BE49-F238E27FC236}">
                  <a16:creationId xmlns:a16="http://schemas.microsoft.com/office/drawing/2014/main" id="{8D6059DD-826C-4E2B-B1ED-04765FB0D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8" name="Freeform 36">
              <a:extLst>
                <a:ext uri="{FF2B5EF4-FFF2-40B4-BE49-F238E27FC236}">
                  <a16:creationId xmlns:a16="http://schemas.microsoft.com/office/drawing/2014/main" id="{39FA88B0-2301-41AE-98E4-69598ABCB9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9" name="Freeform 37">
              <a:extLst>
                <a:ext uri="{FF2B5EF4-FFF2-40B4-BE49-F238E27FC236}">
                  <a16:creationId xmlns:a16="http://schemas.microsoft.com/office/drawing/2014/main" id="{2D2961DF-C2E9-44C6-8E0F-8479087950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0" name="Freeform 38">
              <a:extLst>
                <a:ext uri="{FF2B5EF4-FFF2-40B4-BE49-F238E27FC236}">
                  <a16:creationId xmlns:a16="http://schemas.microsoft.com/office/drawing/2014/main" id="{AE942259-AB38-47DE-AC74-B87724CBC6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62" name="Rectangle 161">
            <a:extLst>
              <a:ext uri="{FF2B5EF4-FFF2-40B4-BE49-F238E27FC236}">
                <a16:creationId xmlns:a16="http://schemas.microsoft.com/office/drawing/2014/main" id="{31A00CB4-7816-4A5D-8721-B69E69EF9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4" name="Freeform 33">
            <a:extLst>
              <a:ext uri="{FF2B5EF4-FFF2-40B4-BE49-F238E27FC236}">
                <a16:creationId xmlns:a16="http://schemas.microsoft.com/office/drawing/2014/main" id="{C5186D14-7EC1-4D48-ACFA-342C4AA08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4588986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11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9DD98BB-3E11-4E0B-8278-14C5B6BBB13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02" y="1200520"/>
            <a:ext cx="5764007" cy="5165339"/>
          </a:xfrm>
          <a:prstGeom prst="rect">
            <a:avLst/>
          </a:prstGeom>
        </p:spPr>
      </p:pic>
      <p:sp>
        <p:nvSpPr>
          <p:cNvPr id="147" name="Title 1">
            <a:extLst>
              <a:ext uri="{FF2B5EF4-FFF2-40B4-BE49-F238E27FC236}">
                <a16:creationId xmlns:a16="http://schemas.microsoft.com/office/drawing/2014/main" id="{95368FDF-F239-41B1-A683-D29480A72F01}"/>
              </a:ext>
            </a:extLst>
          </p:cNvPr>
          <p:cNvSpPr txBox="1">
            <a:spLocks/>
          </p:cNvSpPr>
          <p:nvPr/>
        </p:nvSpPr>
        <p:spPr>
          <a:xfrm>
            <a:off x="4244553" y="228600"/>
            <a:ext cx="3659928" cy="69009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Financial Growth</a:t>
            </a:r>
          </a:p>
        </p:txBody>
      </p:sp>
      <p:pic>
        <p:nvPicPr>
          <p:cNvPr id="7" name="Picture 6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FE35767-46DF-4407-AE40-C93BDFFF0F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747" y="1065839"/>
            <a:ext cx="6820751" cy="543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15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49225" y="645106"/>
            <a:ext cx="5019866" cy="823209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How Amazon does it all?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EAF795C-BE64-4613-BA20-EBA125FB3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091" y="534572"/>
            <a:ext cx="6522910" cy="5252773"/>
          </a:xfrm>
          <a:prstGeom prst="rect">
            <a:avLst/>
          </a:prstGeom>
        </p:spPr>
      </p:pic>
      <p:sp>
        <p:nvSpPr>
          <p:cNvPr id="29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8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7686CCE3-92E9-4F96-9949-DEC86128F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39037"/>
            <a:ext cx="864139" cy="343031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48870" y="1937536"/>
            <a:ext cx="5347130" cy="392762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Three Customer Sets: </a:t>
            </a:r>
          </a:p>
          <a:p>
            <a:r>
              <a:rPr lang="en-US" sz="2400" b="1" dirty="0">
                <a:solidFill>
                  <a:schemeClr val="tx1"/>
                </a:solidFill>
                <a:latin typeface="Gill Sans MT" panose="020B0502020104020203" pitchFamily="34" charset="0"/>
              </a:rPr>
              <a:t>Consumers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:  Who buy products on Amazon (including Amazon’s products).</a:t>
            </a:r>
          </a:p>
          <a:p>
            <a:r>
              <a:rPr lang="en-US" sz="2400" b="1" dirty="0">
                <a:solidFill>
                  <a:schemeClr val="tx1"/>
                </a:solidFill>
                <a:latin typeface="Gill Sans MT" panose="020B0502020104020203" pitchFamily="34" charset="0"/>
              </a:rPr>
              <a:t>Sellers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:  Who want to sell products on Amazon (including Amazon)</a:t>
            </a:r>
          </a:p>
          <a:p>
            <a:r>
              <a:rPr lang="en-US" sz="2400" b="1" dirty="0">
                <a:solidFill>
                  <a:schemeClr val="tx1"/>
                </a:solidFill>
                <a:latin typeface="Gill Sans MT" panose="020B0502020104020203" pitchFamily="34" charset="0"/>
              </a:rPr>
              <a:t>Developers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:  Who want to use Amazon’s developing services like Developing websites/portals, Hosting, Web Services, S3(Storage), Checkout Services, etc.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B27CDA-7F1B-4A5E-884C-3C14A055BD03}"/>
              </a:ext>
            </a:extLst>
          </p:cNvPr>
          <p:cNvSpPr txBox="1"/>
          <p:nvPr/>
        </p:nvSpPr>
        <p:spPr>
          <a:xfrm>
            <a:off x="7089343" y="5708832"/>
            <a:ext cx="44928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Strategy</a:t>
            </a:r>
          </a:p>
          <a:p>
            <a:pPr algn="ctr"/>
            <a:r>
              <a:rPr lang="en-US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sz="1600" b="1" dirty="0">
                <a:solidFill>
                  <a:schemeClr val="accent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actually was wrote on a napkin sketch)</a:t>
            </a:r>
            <a:endParaRPr lang="en-US" sz="2800" b="1" dirty="0">
              <a:solidFill>
                <a:schemeClr val="accent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622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4018757" y="270409"/>
            <a:ext cx="4593398" cy="830604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Amazon’s E-Commerce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625111" y="1239909"/>
            <a:ext cx="8941777" cy="53412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Amazon conducts its practices with other parties into following way: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Business to Consumer (B2C)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Amazon.com : offering to sell vast range of  products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Kindle e-reader and e-books</a:t>
            </a: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Amazon prime service with discount feature and free shipping</a:t>
            </a:r>
          </a:p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Business to Business (B2B)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FBA program of Amazon with certain fee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Amazon payments and supply service</a:t>
            </a:r>
          </a:p>
          <a:p>
            <a:pPr lvl="1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Amazon Web Service (Cloud services platform, offering compute power, database storage)</a:t>
            </a:r>
          </a:p>
        </p:txBody>
      </p:sp>
    </p:spTree>
    <p:extLst>
      <p:ext uri="{BB962C8B-B14F-4D97-AF65-F5344CB8AC3E}">
        <p14:creationId xmlns:p14="http://schemas.microsoft.com/office/powerpoint/2010/main" val="4205404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8BD30EA2-8070-48EC-BC41-2869CA1A9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11043" y="116927"/>
            <a:ext cx="5969914" cy="625413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Consumers: Amazon.com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F40D12C-3EB2-43EA-A6B2-81D132519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70823" y="1166538"/>
            <a:ext cx="3782098" cy="5252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A tremendous product range.</a:t>
            </a:r>
          </a:p>
          <a:p>
            <a:pPr>
              <a:lnSpc>
                <a:spcPct val="90000"/>
              </a:lnSpc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The webpage is set up with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Customer Personalization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Customer tracking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Gift-giving recommendations </a:t>
            </a:r>
          </a:p>
          <a:p>
            <a:pPr>
              <a:lnSpc>
                <a:spcPct val="90000"/>
              </a:lnSpc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Community between users (Reviews and recommendations)</a:t>
            </a:r>
          </a:p>
          <a:p>
            <a:pPr>
              <a:lnSpc>
                <a:spcPct val="90000"/>
              </a:lnSpc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Branch websites depending on products and services like : 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Amazon Music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Amazon Fresh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Kindle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Echo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sz="1900" dirty="0">
                <a:solidFill>
                  <a:schemeClr val="tx1"/>
                </a:solidFill>
                <a:latin typeface="Gill Sans MT" panose="020B0502020104020203" pitchFamily="34" charset="0"/>
              </a:rPr>
              <a:t>Alexa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9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9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sz="19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368AC5-4FD2-4145-A239-7540F366E9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36" r="14321" b="-1"/>
          <a:stretch/>
        </p:blipFill>
        <p:spPr>
          <a:xfrm>
            <a:off x="4705230" y="919433"/>
            <a:ext cx="7234461" cy="5746981"/>
          </a:xfrm>
          <a:prstGeom prst="rect">
            <a:avLst/>
          </a:prstGeom>
        </p:spPr>
      </p:pic>
      <p:sp>
        <p:nvSpPr>
          <p:cNvPr id="20" name="Freeform 11">
            <a:extLst>
              <a:ext uri="{FF2B5EF4-FFF2-40B4-BE49-F238E27FC236}">
                <a16:creationId xmlns:a16="http://schemas.microsoft.com/office/drawing/2014/main" id="{A796071E-2EB3-4DB7-AC56-CCD969349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39327"/>
            <a:ext cx="881865" cy="350068"/>
          </a:xfrm>
        </p:spPr>
      </p:pic>
    </p:spTree>
    <p:extLst>
      <p:ext uri="{BB962C8B-B14F-4D97-AF65-F5344CB8AC3E}">
        <p14:creationId xmlns:p14="http://schemas.microsoft.com/office/powerpoint/2010/main" val="25898887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419E28B-721B-4D0D-A1D3-78EAC5725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89805" y="107620"/>
            <a:ext cx="6012390" cy="720315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Sellers: Amazon FBA program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9E45B9-0D24-465E-84AD-FEDBA836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64138" y="1062394"/>
            <a:ext cx="9407622" cy="2938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FBA gives users the ability to grow their business and reach more customers. </a:t>
            </a:r>
          </a:p>
          <a:p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This in return helps Amazon to earn on FBA charge plans.</a:t>
            </a:r>
          </a:p>
          <a:p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Benefits: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Discounted Shipping Rates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Customer Service and Return Management</a:t>
            </a:r>
          </a:p>
          <a:p>
            <a:pPr lvl="1" fontAlgn="base"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Multi-Channel Amazon Fulfillment for your own website</a:t>
            </a:r>
          </a:p>
        </p:txBody>
      </p:sp>
      <p:pic>
        <p:nvPicPr>
          <p:cNvPr id="3" name="Picture 2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EE36B34F-6B42-4F70-9A85-A01DDEA1D2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288" y="3900043"/>
            <a:ext cx="7863001" cy="2850337"/>
          </a:xfrm>
          <a:prstGeom prst="rect">
            <a:avLst/>
          </a:prstGeom>
        </p:spPr>
      </p:pic>
      <p:sp>
        <p:nvSpPr>
          <p:cNvPr id="20" name="Freeform 12">
            <a:extLst>
              <a:ext uri="{FF2B5EF4-FFF2-40B4-BE49-F238E27FC236}">
                <a16:creationId xmlns:a16="http://schemas.microsoft.com/office/drawing/2014/main" id="{1F36A2FB-17CD-4DA6-9D8A-BFD6ADF6A3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Content Placeholder 8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7686CCE3-92E9-4F96-9949-DEC86128F8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39037"/>
            <a:ext cx="864139" cy="3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046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4E89F-12C4-4C50-8154-9F6D1390AF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7294" y="2386379"/>
            <a:ext cx="4084431" cy="3344008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0"/>
              </a:rPr>
              <a:t> Bishal Khadka</a:t>
            </a:r>
          </a:p>
          <a:p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0"/>
              </a:rPr>
              <a:t> Khum Khatri </a:t>
            </a:r>
          </a:p>
          <a:p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0"/>
              </a:rPr>
              <a:t> Manish Tuladhar</a:t>
            </a:r>
          </a:p>
          <a:p>
            <a:r>
              <a:rPr lang="en-US" sz="3600" dirty="0">
                <a:solidFill>
                  <a:schemeClr val="tx1"/>
                </a:solidFill>
                <a:latin typeface="Gill Sans MT" panose="020B0502020104020203" pitchFamily="34" charset="0"/>
              </a:rPr>
              <a:t> Rabin Bhandari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812A5FE-E963-494B-955E-1F9FA5825CBE}"/>
              </a:ext>
            </a:extLst>
          </p:cNvPr>
          <p:cNvSpPr txBox="1">
            <a:spLocks/>
          </p:cNvSpPr>
          <p:nvPr/>
        </p:nvSpPr>
        <p:spPr>
          <a:xfrm>
            <a:off x="2505002" y="668071"/>
            <a:ext cx="8160067" cy="932128"/>
          </a:xfrm>
          <a:prstGeom prst="rect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Members of Group One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A60412-8F06-4DCE-8611-0D6F2A7F03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244" y="3053862"/>
            <a:ext cx="5118165" cy="2199542"/>
          </a:xfrm>
          <a:prstGeom prst="rect">
            <a:avLst/>
          </a:prstGeom>
        </p:spPr>
      </p:pic>
      <p:pic>
        <p:nvPicPr>
          <p:cNvPr id="5" name="Content Placeholder 8">
            <a:extLst>
              <a:ext uri="{FF2B5EF4-FFF2-40B4-BE49-F238E27FC236}">
                <a16:creationId xmlns:a16="http://schemas.microsoft.com/office/drawing/2014/main" id="{D1B5D574-F6E8-4814-B417-2C0FE4A004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3160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B16C54D-9881-48B2-9089-078A94ED6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1FCF991-75EB-44A5-929C-06F9CB93E1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A7398959-D286-4A51-8E3F-FC430CCB00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7" r="35918" b="-1"/>
          <a:stretch/>
        </p:blipFill>
        <p:spPr>
          <a:xfrm>
            <a:off x="1077183" y="2746977"/>
            <a:ext cx="3137062" cy="3658824"/>
          </a:xfrm>
          <a:prstGeom prst="rect">
            <a:avLst/>
          </a:prstGeom>
        </p:spPr>
      </p:pic>
      <p:sp>
        <p:nvSpPr>
          <p:cNvPr id="19" name="Freeform 11">
            <a:extLst>
              <a:ext uri="{FF2B5EF4-FFF2-40B4-BE49-F238E27FC236}">
                <a16:creationId xmlns:a16="http://schemas.microsoft.com/office/drawing/2014/main" id="{AF838850-2A6A-406A-A36B-1B8E95BA9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C26157-47B1-4C01-8160-F5D607F1EF61}"/>
              </a:ext>
            </a:extLst>
          </p:cNvPr>
          <p:cNvSpPr txBox="1"/>
          <p:nvPr/>
        </p:nvSpPr>
        <p:spPr>
          <a:xfrm>
            <a:off x="4150360" y="271268"/>
            <a:ext cx="3891280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Amazon Warehouse</a:t>
            </a:r>
          </a:p>
        </p:txBody>
      </p:sp>
      <p:pic>
        <p:nvPicPr>
          <p:cNvPr id="20" name="Picture 19" descr="A store filled with lots of counter space&#10;&#10;Description generated with high confidence">
            <a:extLst>
              <a:ext uri="{FF2B5EF4-FFF2-40B4-BE49-F238E27FC236}">
                <a16:creationId xmlns:a16="http://schemas.microsoft.com/office/drawing/2014/main" id="{2E953CF8-A6CC-4598-96DF-8C6C4165D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986" y="2746977"/>
            <a:ext cx="3560857" cy="365882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130D3A7-119A-4147-9C4B-6A5E8017AC67}"/>
              </a:ext>
            </a:extLst>
          </p:cNvPr>
          <p:cNvSpPr/>
          <p:nvPr/>
        </p:nvSpPr>
        <p:spPr>
          <a:xfrm>
            <a:off x="1077183" y="1232123"/>
            <a:ext cx="73136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>
                <a:latin typeface="Gill Sans MT" panose="020B0502020104020203" pitchFamily="34" charset="0"/>
              </a:rPr>
              <a:t>Largest warehouse and largest building in the world covers </a:t>
            </a:r>
            <a:r>
              <a:rPr lang="en-US" sz="2000" b="1" dirty="0">
                <a:latin typeface="Gill Sans MT" panose="020B0502020104020203" pitchFamily="34" charset="0"/>
              </a:rPr>
              <a:t>4.3 million sq. ft. i.e. 655.32 km length.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Gill Sans MT" panose="020B0502020104020203" pitchFamily="34" charset="0"/>
              </a:rPr>
              <a:t> </a:t>
            </a:r>
            <a:r>
              <a:rPr lang="en-US" sz="2400" dirty="0">
                <a:latin typeface="Gill Sans MT" panose="020B0502020104020203" pitchFamily="34" charset="0"/>
              </a:rPr>
              <a:t>Ships more than 1 million items a day during holidays.</a:t>
            </a:r>
            <a:endParaRPr lang="en-US" sz="2800" dirty="0">
              <a:latin typeface="Gill Sans MT" panose="020B0502020104020203" pitchFamily="34" charset="0"/>
            </a:endParaRPr>
          </a:p>
        </p:txBody>
      </p:sp>
      <p:pic>
        <p:nvPicPr>
          <p:cNvPr id="28" name="Picture 27" descr="A picture containing indoor, ground, floor, transport&#10;&#10;Description generated with high confidence">
            <a:extLst>
              <a:ext uri="{FF2B5EF4-FFF2-40B4-BE49-F238E27FC236}">
                <a16:creationId xmlns:a16="http://schemas.microsoft.com/office/drawing/2014/main" id="{6C2FF5C7-C26E-4CE4-8483-B43127F89D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264" y="2688149"/>
            <a:ext cx="3469416" cy="3658824"/>
          </a:xfrm>
          <a:prstGeom prst="rect">
            <a:avLst/>
          </a:prstGeom>
        </p:spPr>
      </p:pic>
      <p:pic>
        <p:nvPicPr>
          <p:cNvPr id="29" name="Content Placeholder 8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0CF9D477-0B37-4C48-9698-E41D347C32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39037"/>
            <a:ext cx="864139" cy="34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41817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53C55EE7-46F1-4FCE-8963-702DFF95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09987" y="250307"/>
            <a:ext cx="6172025" cy="688354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Developers: AWS and Associates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4EFD645-DA65-4344-9A09-F1A9ECA780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Freeform 12">
            <a:extLst>
              <a:ext uri="{FF2B5EF4-FFF2-40B4-BE49-F238E27FC236}">
                <a16:creationId xmlns:a16="http://schemas.microsoft.com/office/drawing/2014/main" id="{52E1387C-B186-463D-8EC6-72189C2FA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8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D7840299-C503-48DC-9362-D8B558AB19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39037"/>
            <a:ext cx="864139" cy="343031"/>
          </a:xfrm>
          <a:prstGeom prst="rect">
            <a:avLst/>
          </a:prstGeom>
        </p:spPr>
      </p:pic>
      <p:pic>
        <p:nvPicPr>
          <p:cNvPr id="3" name="Picture 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2F1951-FCB6-4064-B99E-759AED745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5944" y="3859824"/>
            <a:ext cx="9540893" cy="2993428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038035" y="1337044"/>
            <a:ext cx="9053754" cy="31800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 Amazon Web Services (AWS) is a secure cloud services platform.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 Offers compute power, database storage, content delivery and other functionality.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 This help businesses scale and grow by expanding horizon on a global scale.</a:t>
            </a:r>
          </a:p>
        </p:txBody>
      </p:sp>
    </p:spTree>
    <p:extLst>
      <p:ext uri="{BB962C8B-B14F-4D97-AF65-F5344CB8AC3E}">
        <p14:creationId xmlns:p14="http://schemas.microsoft.com/office/powerpoint/2010/main" val="2416423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08">
            <a:extLst>
              <a:ext uri="{FF2B5EF4-FFF2-40B4-BE49-F238E27FC236}">
                <a16:creationId xmlns:a16="http://schemas.microsoft.com/office/drawing/2014/main" id="{F01E7660-30BE-4AD1-939C-8ABBC66EC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" y="228600"/>
            <a:ext cx="2851523" cy="6638625"/>
            <a:chOff x="2487613" y="285750"/>
            <a:chExt cx="2428875" cy="5654676"/>
          </a:xfrm>
        </p:grpSpPr>
        <p:sp>
          <p:nvSpPr>
            <p:cNvPr id="110" name="Freeform 11">
              <a:extLst>
                <a:ext uri="{FF2B5EF4-FFF2-40B4-BE49-F238E27FC236}">
                  <a16:creationId xmlns:a16="http://schemas.microsoft.com/office/drawing/2014/main" id="{AF2339E5-4CFB-46BA-A1E6-1F2F59297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1" name="Freeform 12">
              <a:extLst>
                <a:ext uri="{FF2B5EF4-FFF2-40B4-BE49-F238E27FC236}">
                  <a16:creationId xmlns:a16="http://schemas.microsoft.com/office/drawing/2014/main" id="{A714EACA-E00A-47F4-9617-48EF86FCA8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2" name="Freeform 13">
              <a:extLst>
                <a:ext uri="{FF2B5EF4-FFF2-40B4-BE49-F238E27FC236}">
                  <a16:creationId xmlns:a16="http://schemas.microsoft.com/office/drawing/2014/main" id="{3D643816-3096-4530-BAC2-B7799760D5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3" name="Freeform 14">
              <a:extLst>
                <a:ext uri="{FF2B5EF4-FFF2-40B4-BE49-F238E27FC236}">
                  <a16:creationId xmlns:a16="http://schemas.microsoft.com/office/drawing/2014/main" id="{4481B6B9-DFCC-4B58-B517-C90F77008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4" name="Freeform 15">
              <a:extLst>
                <a:ext uri="{FF2B5EF4-FFF2-40B4-BE49-F238E27FC236}">
                  <a16:creationId xmlns:a16="http://schemas.microsoft.com/office/drawing/2014/main" id="{C3AD10B5-BAA3-43BF-AB59-8B0E610B5E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5" name="Freeform 16">
              <a:extLst>
                <a:ext uri="{FF2B5EF4-FFF2-40B4-BE49-F238E27FC236}">
                  <a16:creationId xmlns:a16="http://schemas.microsoft.com/office/drawing/2014/main" id="{A8CBC7E8-2093-422A-B1DF-548212F5E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6" name="Freeform 17">
              <a:extLst>
                <a:ext uri="{FF2B5EF4-FFF2-40B4-BE49-F238E27FC236}">
                  <a16:creationId xmlns:a16="http://schemas.microsoft.com/office/drawing/2014/main" id="{DACD4C1E-0C60-49F4-9940-2EC2B3512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7" name="Freeform 18">
              <a:extLst>
                <a:ext uri="{FF2B5EF4-FFF2-40B4-BE49-F238E27FC236}">
                  <a16:creationId xmlns:a16="http://schemas.microsoft.com/office/drawing/2014/main" id="{D4EBDC8A-E0EA-4C61-9A07-F87965F30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8" name="Freeform 19">
              <a:extLst>
                <a:ext uri="{FF2B5EF4-FFF2-40B4-BE49-F238E27FC236}">
                  <a16:creationId xmlns:a16="http://schemas.microsoft.com/office/drawing/2014/main" id="{56AB17E4-FFC1-40A6-8716-4DA6E7E2E0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19" name="Freeform 20">
              <a:extLst>
                <a:ext uri="{FF2B5EF4-FFF2-40B4-BE49-F238E27FC236}">
                  <a16:creationId xmlns:a16="http://schemas.microsoft.com/office/drawing/2014/main" id="{18B82752-3697-40F0-A707-455553AE3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0" name="Freeform 21">
              <a:extLst>
                <a:ext uri="{FF2B5EF4-FFF2-40B4-BE49-F238E27FC236}">
                  <a16:creationId xmlns:a16="http://schemas.microsoft.com/office/drawing/2014/main" id="{46E341FE-2212-45E9-9AC6-689D6A7A0B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121" name="Freeform 22">
              <a:extLst>
                <a:ext uri="{FF2B5EF4-FFF2-40B4-BE49-F238E27FC236}">
                  <a16:creationId xmlns:a16="http://schemas.microsoft.com/office/drawing/2014/main" id="{60DDF26F-4245-4642-8C13-878C6ABE4A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55" name="Group 122">
            <a:extLst>
              <a:ext uri="{FF2B5EF4-FFF2-40B4-BE49-F238E27FC236}">
                <a16:creationId xmlns:a16="http://schemas.microsoft.com/office/drawing/2014/main" id="{E2F0A64F-6E97-407F-905F-CFB60C876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24" y="-786"/>
            <a:ext cx="2356675" cy="6854040"/>
            <a:chOff x="6627813" y="194833"/>
            <a:chExt cx="1952625" cy="5678918"/>
          </a:xfrm>
        </p:grpSpPr>
        <p:sp>
          <p:nvSpPr>
            <p:cNvPr id="124" name="Freeform 27">
              <a:extLst>
                <a:ext uri="{FF2B5EF4-FFF2-40B4-BE49-F238E27FC236}">
                  <a16:creationId xmlns:a16="http://schemas.microsoft.com/office/drawing/2014/main" id="{6B2CD8E6-069E-402A-B6AC-FF0051404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5" name="Freeform 28">
              <a:extLst>
                <a:ext uri="{FF2B5EF4-FFF2-40B4-BE49-F238E27FC236}">
                  <a16:creationId xmlns:a16="http://schemas.microsoft.com/office/drawing/2014/main" id="{A6CA6D01-96EA-411D-B14A-86F2AFDBDC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6" name="Freeform 29">
              <a:extLst>
                <a:ext uri="{FF2B5EF4-FFF2-40B4-BE49-F238E27FC236}">
                  <a16:creationId xmlns:a16="http://schemas.microsoft.com/office/drawing/2014/main" id="{69CFD19D-A122-4CB2-866A-479CA3A52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7" name="Freeform 30">
              <a:extLst>
                <a:ext uri="{FF2B5EF4-FFF2-40B4-BE49-F238E27FC236}">
                  <a16:creationId xmlns:a16="http://schemas.microsoft.com/office/drawing/2014/main" id="{C9F6C159-EFEF-4092-B1F1-7AB7F5A44F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8" name="Freeform 31">
              <a:extLst>
                <a:ext uri="{FF2B5EF4-FFF2-40B4-BE49-F238E27FC236}">
                  <a16:creationId xmlns:a16="http://schemas.microsoft.com/office/drawing/2014/main" id="{3A1E13BE-E59A-46EA-8C13-190FCBC3B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9" name="Freeform 32">
              <a:extLst>
                <a:ext uri="{FF2B5EF4-FFF2-40B4-BE49-F238E27FC236}">
                  <a16:creationId xmlns:a16="http://schemas.microsoft.com/office/drawing/2014/main" id="{4872D65B-9C5F-405F-BCCD-D61CB85656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0" name="Freeform 33">
              <a:extLst>
                <a:ext uri="{FF2B5EF4-FFF2-40B4-BE49-F238E27FC236}">
                  <a16:creationId xmlns:a16="http://schemas.microsoft.com/office/drawing/2014/main" id="{F6590D24-F49D-498F-A9A5-9CF6B09517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1" name="Freeform 34">
              <a:extLst>
                <a:ext uri="{FF2B5EF4-FFF2-40B4-BE49-F238E27FC236}">
                  <a16:creationId xmlns:a16="http://schemas.microsoft.com/office/drawing/2014/main" id="{F7AFD90D-3869-4EB4-A43D-A59A0583F6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2" name="Freeform 35">
              <a:extLst>
                <a:ext uri="{FF2B5EF4-FFF2-40B4-BE49-F238E27FC236}">
                  <a16:creationId xmlns:a16="http://schemas.microsoft.com/office/drawing/2014/main" id="{226A884C-1C5B-4789-8BED-CA2815F2B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3" name="Freeform 36">
              <a:extLst>
                <a:ext uri="{FF2B5EF4-FFF2-40B4-BE49-F238E27FC236}">
                  <a16:creationId xmlns:a16="http://schemas.microsoft.com/office/drawing/2014/main" id="{54FC0D3F-819F-41B1-BFC2-FA3443FB46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4" name="Freeform 37">
              <a:extLst>
                <a:ext uri="{FF2B5EF4-FFF2-40B4-BE49-F238E27FC236}">
                  <a16:creationId xmlns:a16="http://schemas.microsoft.com/office/drawing/2014/main" id="{839E654C-F067-4053-881C-7D53C2E60B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5" name="Freeform 38">
              <a:extLst>
                <a:ext uri="{FF2B5EF4-FFF2-40B4-BE49-F238E27FC236}">
                  <a16:creationId xmlns:a16="http://schemas.microsoft.com/office/drawing/2014/main" id="{F44A0F15-BA31-4A9E-A48B-2F1D0E2CE5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156" name="Rectangle 136">
            <a:extLst>
              <a:ext uri="{FF2B5EF4-FFF2-40B4-BE49-F238E27FC236}">
                <a16:creationId xmlns:a16="http://schemas.microsoft.com/office/drawing/2014/main" id="{62631CC7-E8DA-4782-ADDD-F97B25E40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7" name="Freeform 11">
            <a:extLst>
              <a:ext uri="{FF2B5EF4-FFF2-40B4-BE49-F238E27FC236}">
                <a16:creationId xmlns:a16="http://schemas.microsoft.com/office/drawing/2014/main" id="{5D16879A-58B6-4F6B-8688-42B28FE10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58" name="Rectangle 140">
            <a:extLst>
              <a:ext uri="{FF2B5EF4-FFF2-40B4-BE49-F238E27FC236}">
                <a16:creationId xmlns:a16="http://schemas.microsoft.com/office/drawing/2014/main" id="{4898DB48-136A-4A3A-9ADF-9563220C45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4542BCD2-34D4-487C-BB88-697F103D6B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F78ED0E3-4D39-4CEE-ACA9-4D764BB4FC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85" y="480060"/>
            <a:ext cx="5579330" cy="5942610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0BB54318-AD96-47DA-B7AE-9F3ACCC3D0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381F97F6-ACDE-466D-A5B7-B87BED6A56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532" y="480060"/>
            <a:ext cx="5929859" cy="5942610"/>
          </a:xfrm>
          <a:prstGeom prst="rect">
            <a:avLst/>
          </a:prstGeom>
        </p:spPr>
      </p:pic>
      <p:pic>
        <p:nvPicPr>
          <p:cNvPr id="8" name="Content Placeholder 8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AA42E4AC-483E-4491-86B3-5CEF25BA355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39037"/>
            <a:ext cx="864139" cy="343031"/>
          </a:xfrm>
          <a:prstGeom prst="rect">
            <a:avLst/>
          </a:prstGeom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8D121B4E-8E09-4A1B-832E-6CE8B80E7D0E}"/>
              </a:ext>
            </a:extLst>
          </p:cNvPr>
          <p:cNvSpPr txBox="1"/>
          <p:nvPr/>
        </p:nvSpPr>
        <p:spPr>
          <a:xfrm>
            <a:off x="422385" y="450775"/>
            <a:ext cx="5579330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Enterprise Customers 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EECF4449-4942-4539-8A56-F16CB49283AF}"/>
              </a:ext>
            </a:extLst>
          </p:cNvPr>
          <p:cNvSpPr txBox="1"/>
          <p:nvPr/>
        </p:nvSpPr>
        <p:spPr>
          <a:xfrm>
            <a:off x="6116734" y="450775"/>
            <a:ext cx="5946657" cy="64633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Startup Customers </a:t>
            </a:r>
          </a:p>
        </p:txBody>
      </p:sp>
    </p:spTree>
    <p:extLst>
      <p:ext uri="{BB962C8B-B14F-4D97-AF65-F5344CB8AC3E}">
        <p14:creationId xmlns:p14="http://schemas.microsoft.com/office/powerpoint/2010/main" val="28651758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211472" y="194820"/>
            <a:ext cx="5769055" cy="707886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Amazon’s E-Business Models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548882" y="1931617"/>
            <a:ext cx="4226766" cy="5187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Transaction Feel Model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Gill Sans MT" panose="020B0502020104020203" pitchFamily="34" charset="0"/>
              </a:rPr>
              <a:t>Amazon FBA program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Gill Sans MT" panose="020B0502020104020203" pitchFamily="34" charset="0"/>
              </a:rPr>
              <a:t>AWS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Subscription model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Gill Sans MT" panose="020B0502020104020203" pitchFamily="34" charset="0"/>
              </a:rPr>
              <a:t>Amazon Prime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Gill Sans MT" panose="020B0502020104020203" pitchFamily="34" charset="0"/>
              </a:rPr>
              <a:t>AWS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  <a:latin typeface="Gill Sans MT" panose="020B0502020104020203" pitchFamily="34" charset="0"/>
              </a:rPr>
              <a:t>Advertisement  Model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Gill Sans MT" panose="020B0502020104020203" pitchFamily="34" charset="0"/>
              </a:rPr>
              <a:t>Amazon Associates 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1800" dirty="0">
                <a:solidFill>
                  <a:schemeClr val="tx1"/>
                </a:solidFill>
                <a:latin typeface="Gill Sans MT" panose="020B0502020104020203" pitchFamily="34" charset="0"/>
              </a:rPr>
              <a:t>AWS</a:t>
            </a:r>
          </a:p>
          <a:p>
            <a:pPr marL="914400" lvl="1" indent="-457200" algn="just">
              <a:lnSpc>
                <a:spcPct val="150000"/>
              </a:lnSpc>
              <a:buFont typeface="+mj-lt"/>
              <a:buAutoNum type="arabicPeriod"/>
            </a:pPr>
            <a:endParaRPr lang="en-US" sz="18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marL="457200" lvl="1" indent="0" algn="just">
              <a:lnSpc>
                <a:spcPct val="150000"/>
              </a:lnSpc>
              <a:buNone/>
            </a:pPr>
            <a:endParaRPr lang="en-US" sz="1800" dirty="0">
              <a:solidFill>
                <a:schemeClr val="tx1"/>
              </a:solidFill>
              <a:latin typeface="Gill Sans MT" panose="020B0502020104020203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955907-F26C-4B19-8B6A-F21D8664D1EC}"/>
              </a:ext>
            </a:extLst>
          </p:cNvPr>
          <p:cNvSpPr/>
          <p:nvPr/>
        </p:nvSpPr>
        <p:spPr>
          <a:xfrm>
            <a:off x="5886062" y="1931797"/>
            <a:ext cx="4537785" cy="55488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r>
              <a:rPr lang="en-US" dirty="0">
                <a:latin typeface="Gill Sans MT" panose="020B0502020104020203" pitchFamily="34" charset="0"/>
              </a:rPr>
              <a:t>Affiliate model</a:t>
            </a:r>
          </a:p>
          <a:p>
            <a:pPr marL="914400" lvl="1" indent="-457200" algn="just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r>
              <a:rPr lang="en-US" dirty="0">
                <a:latin typeface="Gill Sans MT" panose="020B0502020104020203" pitchFamily="34" charset="0"/>
              </a:rPr>
              <a:t>Affiliate to different companies</a:t>
            </a:r>
          </a:p>
          <a:p>
            <a:pPr marL="457200" indent="-457200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r>
              <a:rPr lang="en-US" dirty="0">
                <a:latin typeface="Gill Sans MT" panose="020B0502020104020203" pitchFamily="34" charset="0"/>
              </a:rPr>
              <a:t>Electronic Tendering System</a:t>
            </a:r>
          </a:p>
          <a:p>
            <a:pPr marL="914400" lvl="1" indent="-457200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r>
              <a:rPr lang="en-US" dirty="0">
                <a:latin typeface="Gill Sans MT" panose="020B0502020104020203" pitchFamily="34" charset="0"/>
              </a:rPr>
              <a:t>Amazon Prime with shipping</a:t>
            </a:r>
          </a:p>
          <a:p>
            <a:pPr marL="914400" lvl="1" indent="-457200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r>
              <a:rPr lang="en-US" dirty="0">
                <a:latin typeface="Gill Sans MT" panose="020B0502020104020203" pitchFamily="34" charset="0"/>
              </a:rPr>
              <a:t>Amazon Cart System/ Gift cards</a:t>
            </a:r>
          </a:p>
          <a:p>
            <a:pPr marL="457200" indent="-457200" algn="just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r>
              <a:rPr lang="en-US" dirty="0">
                <a:latin typeface="Gill Sans MT" panose="020B0502020104020203" pitchFamily="34" charset="0"/>
              </a:rPr>
              <a:t>Group Purchasing</a:t>
            </a:r>
          </a:p>
          <a:p>
            <a:pPr marL="914400" lvl="1" indent="-457200" algn="just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r>
              <a:rPr lang="en-US" dirty="0">
                <a:latin typeface="Gill Sans MT" panose="020B0502020104020203" pitchFamily="34" charset="0"/>
              </a:rPr>
              <a:t>Discount on mass products</a:t>
            </a:r>
          </a:p>
          <a:p>
            <a:pPr marL="914400" lvl="1" indent="-457200" algn="just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r>
              <a:rPr lang="en-US" dirty="0">
                <a:latin typeface="Gill Sans MT" panose="020B0502020104020203" pitchFamily="34" charset="0"/>
              </a:rPr>
              <a:t>Holidays like Black Friday, Christmas</a:t>
            </a:r>
          </a:p>
          <a:p>
            <a:pPr marL="914400" lvl="1" indent="-457200" algn="just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endParaRPr lang="en-US" dirty="0">
              <a:latin typeface="Gill Sans MT" panose="020B0502020104020203" pitchFamily="34" charset="0"/>
            </a:endParaRPr>
          </a:p>
          <a:p>
            <a:pPr marL="914400" lvl="1" indent="-457200" algn="just">
              <a:lnSpc>
                <a:spcPct val="200000"/>
              </a:lnSpc>
              <a:buClr>
                <a:schemeClr val="accent1"/>
              </a:buClr>
              <a:buFont typeface="+mj-lt"/>
              <a:buAutoNum type="arabicPeriod" startAt="4"/>
            </a:pPr>
            <a:endParaRPr lang="en-US" dirty="0">
              <a:latin typeface="Gill Sans MT" panose="020B0502020104020203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46AE96-9A64-4C3E-984D-5ABB5E0A0F49}"/>
              </a:ext>
            </a:extLst>
          </p:cNvPr>
          <p:cNvSpPr/>
          <p:nvPr/>
        </p:nvSpPr>
        <p:spPr>
          <a:xfrm>
            <a:off x="1685728" y="1259634"/>
            <a:ext cx="86805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Gill Sans MT" panose="020B0502020104020203" pitchFamily="34" charset="0"/>
              </a:rPr>
              <a:t>Amazon conducts its practices with other parties into various ways making it compiled with most of the business models.</a:t>
            </a:r>
          </a:p>
        </p:txBody>
      </p:sp>
    </p:spTree>
    <p:extLst>
      <p:ext uri="{BB962C8B-B14F-4D97-AF65-F5344CB8AC3E}">
        <p14:creationId xmlns:p14="http://schemas.microsoft.com/office/powerpoint/2010/main" val="2304024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49224" y="645106"/>
            <a:ext cx="3860253" cy="104301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Amazon Technology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49224" y="1554474"/>
            <a:ext cx="3650278" cy="4579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Four software development centers worldwide </a:t>
            </a:r>
          </a:p>
          <a:p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Amazon running is entirely Linux-based</a:t>
            </a:r>
          </a:p>
          <a:p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Amazon employs the</a:t>
            </a:r>
            <a:r>
              <a:rPr lang="en-US" sz="2400" b="1" dirty="0">
                <a:solidFill>
                  <a:schemeClr val="tx1"/>
                </a:solidFill>
                <a:latin typeface="Gill Sans MT" panose="020B0502020104020203" pitchFamily="34" charset="0"/>
              </a:rPr>
              <a:t> Netscape Secure Commerce Server</a:t>
            </a:r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 using the SSL protocol.</a:t>
            </a:r>
          </a:p>
        </p:txBody>
      </p:sp>
      <p:pic>
        <p:nvPicPr>
          <p:cNvPr id="5" name="Picture 4" descr="A close up of a device&#10;&#10;Description generated with high confidence">
            <a:extLst>
              <a:ext uri="{FF2B5EF4-FFF2-40B4-BE49-F238E27FC236}">
                <a16:creationId xmlns:a16="http://schemas.microsoft.com/office/drawing/2014/main" id="{DFC710F6-2AE4-4FBA-816E-13039AE1D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846" y="799846"/>
            <a:ext cx="6628104" cy="5252773"/>
          </a:xfrm>
          <a:prstGeom prst="rect">
            <a:avLst/>
          </a:prstGeom>
        </p:spPr>
      </p:pic>
      <p:sp>
        <p:nvSpPr>
          <p:cNvPr id="38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picture containing clipar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139037"/>
            <a:ext cx="864139" cy="343031"/>
          </a:xfrm>
        </p:spPr>
      </p:pic>
    </p:spTree>
    <p:extLst>
      <p:ext uri="{BB962C8B-B14F-4D97-AF65-F5344CB8AC3E}">
        <p14:creationId xmlns:p14="http://schemas.microsoft.com/office/powerpoint/2010/main" val="1243698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342640" y="346203"/>
            <a:ext cx="5506720" cy="743889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Products And Services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877942" y="1461033"/>
            <a:ext cx="3555999" cy="5090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Retail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Books, music and movies</a:t>
            </a:r>
            <a:endParaRPr lang="en-US" sz="8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Consumer Electronics</a:t>
            </a:r>
            <a:endParaRPr lang="en-US" sz="8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Computer and office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Tools and automotive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Food and household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Home Improvement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Toys and Video Games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Sports and Fitness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Clothing and Jewelry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Kids and baby</a:t>
            </a:r>
          </a:p>
          <a:p>
            <a:pPr algn="just"/>
            <a:r>
              <a:rPr lang="en-US" sz="2000" dirty="0">
                <a:solidFill>
                  <a:schemeClr val="tx1"/>
                </a:solidFill>
                <a:latin typeface="Gill Sans MT" panose="020B0502020104020203" pitchFamily="34" charset="0"/>
              </a:rPr>
              <a:t>Kindle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7000239" y="1461033"/>
            <a:ext cx="3698241" cy="290479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sz="4400" dirty="0">
                <a:solidFill>
                  <a:schemeClr val="accent1">
                    <a:lumMod val="75000"/>
                  </a:schemeClr>
                </a:solidFill>
                <a:latin typeface="Gill Sans MT" panose="020B0502020104020203" pitchFamily="34" charset="0"/>
              </a:rPr>
              <a:t>Non Retail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Gill Sans MT" panose="020B0502020104020203" pitchFamily="34" charset="0"/>
            </a:endParaRPr>
          </a:p>
          <a:p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Referrals/Commission based selling and movies</a:t>
            </a:r>
          </a:p>
          <a:p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Amazon Web Services (AWS)</a:t>
            </a:r>
          </a:p>
          <a:p>
            <a:r>
              <a:rPr lang="en-US" sz="2400" dirty="0">
                <a:solidFill>
                  <a:schemeClr val="tx1"/>
                </a:solidFill>
                <a:latin typeface="Gill Sans MT" panose="020B0502020104020203" pitchFamily="34" charset="0"/>
              </a:rPr>
              <a:t>Fulfillment by Amazon (Services to Businesses)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4051" y="5142656"/>
            <a:ext cx="5506720" cy="92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65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E85724C-1BBC-4C15-A84A-27CE18EB5E6C}"/>
              </a:ext>
            </a:extLst>
          </p:cNvPr>
          <p:cNvSpPr/>
          <p:nvPr/>
        </p:nvSpPr>
        <p:spPr>
          <a:xfrm>
            <a:off x="437756" y="345440"/>
            <a:ext cx="5689600" cy="63093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BDE963-D51C-43FE-A34D-86635CECFD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4" y="963593"/>
            <a:ext cx="5526871" cy="26111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CC0678F-7809-47CF-A438-E36014E6494A}"/>
              </a:ext>
            </a:extLst>
          </p:cNvPr>
          <p:cNvSpPr/>
          <p:nvPr/>
        </p:nvSpPr>
        <p:spPr>
          <a:xfrm>
            <a:off x="6228080" y="345440"/>
            <a:ext cx="5689600" cy="63093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BD8AF042-C954-4F7A-87DA-3D4DEC16B6C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77" y="889000"/>
            <a:ext cx="5301768" cy="2611120"/>
          </a:xfrm>
          <a:prstGeom prst="rect">
            <a:avLst/>
          </a:prstGeom>
        </p:spPr>
      </p:pic>
      <p:pic>
        <p:nvPicPr>
          <p:cNvPr id="6" name="Picture 5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E139E2E8-4C57-40DF-94DD-0594211C0A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477" y="3627121"/>
            <a:ext cx="5301767" cy="248412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EEB680F-765E-47CB-B7CF-1F6746694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783" y="474056"/>
            <a:ext cx="3359857" cy="316821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Autofit/>
          </a:bodyPr>
          <a:lstStyle/>
          <a:p>
            <a:pPr algn="ctr"/>
            <a:r>
              <a:rPr lang="en-US" sz="2000" b="1" dirty="0">
                <a:latin typeface="Gill Sans MT" panose="020B0502020104020203" pitchFamily="34" charset="0"/>
                <a:cs typeface="Calibri Light" panose="020F0302020204030204" pitchFamily="34" charset="0"/>
              </a:rPr>
              <a:t>Amazon Music and  Video</a:t>
            </a:r>
          </a:p>
        </p:txBody>
      </p:sp>
      <p:pic>
        <p:nvPicPr>
          <p:cNvPr id="9" name="Content Placeholder 8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FAD703A5-4C5A-4EC1-A1F0-0C3DD3424B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18148"/>
            <a:ext cx="1236617" cy="490891"/>
          </a:xfr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CA400F8-261E-4906-B7C5-E10CC46FB2A2}"/>
              </a:ext>
            </a:extLst>
          </p:cNvPr>
          <p:cNvSpPr txBox="1">
            <a:spLocks/>
          </p:cNvSpPr>
          <p:nvPr/>
        </p:nvSpPr>
        <p:spPr>
          <a:xfrm>
            <a:off x="1701763" y="463896"/>
            <a:ext cx="3439197" cy="326981"/>
          </a:xfrm>
          <a:prstGeom prst="rect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latin typeface="Gill Sans MT" panose="020B0502020104020203" pitchFamily="34" charset="0"/>
                <a:cs typeface="Calibri Light" panose="020F0302020204030204" pitchFamily="34" charset="0"/>
              </a:rPr>
              <a:t>Kindle,  Alexa and Echo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CA9CBF0-E207-4B26-9F39-F24E4421451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74" y="3874401"/>
            <a:ext cx="1920550" cy="248071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1FDB111-36BF-411C-8A7B-5EA609F7DE0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530" y="3874401"/>
            <a:ext cx="2396310" cy="239631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AA714B-FAAD-4D85-98E4-80DB8F4276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7299" y="3874401"/>
            <a:ext cx="2166593" cy="12293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0C988E9-BBCA-4737-8A4A-0F14BDDB5CF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326" y="4999623"/>
            <a:ext cx="1355489" cy="1355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576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9187B66-8084-4932-8663-E1CBF103550E}"/>
              </a:ext>
            </a:extLst>
          </p:cNvPr>
          <p:cNvSpPr/>
          <p:nvPr/>
        </p:nvSpPr>
        <p:spPr>
          <a:xfrm>
            <a:off x="132080" y="1"/>
            <a:ext cx="12049760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7440" y="564023"/>
            <a:ext cx="5949804" cy="2761655"/>
          </a:xfrm>
          <a:prstGeom prst="rect">
            <a:avLst/>
          </a:prstGeom>
        </p:spPr>
      </p:pic>
      <p:pic>
        <p:nvPicPr>
          <p:cNvPr id="4" name="Picture 3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0EB2989-19B6-4C7F-8B56-706C4BDF71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1" y="564023"/>
            <a:ext cx="5203940" cy="2717632"/>
          </a:xfrm>
          <a:prstGeom prst="rect">
            <a:avLst/>
          </a:prstGeom>
        </p:spPr>
      </p:pic>
      <p:pic>
        <p:nvPicPr>
          <p:cNvPr id="7" name="Picture 6" descr="A screenshot of a computer screen&#10;&#10;Description generated with very high confidence">
            <a:extLst>
              <a:ext uri="{FF2B5EF4-FFF2-40B4-BE49-F238E27FC236}">
                <a16:creationId xmlns:a16="http://schemas.microsoft.com/office/drawing/2014/main" id="{42FEC595-D3F1-41E6-AB06-B557A38DAA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2460" y="3931782"/>
            <a:ext cx="5847080" cy="2875506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1F6DCE31-5981-4C14-8AB5-10B417C5C1D2}"/>
              </a:ext>
            </a:extLst>
          </p:cNvPr>
          <p:cNvSpPr txBox="1">
            <a:spLocks/>
          </p:cNvSpPr>
          <p:nvPr/>
        </p:nvSpPr>
        <p:spPr>
          <a:xfrm>
            <a:off x="1910038" y="120128"/>
            <a:ext cx="2402881" cy="326981"/>
          </a:xfrm>
          <a:prstGeom prst="rect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latin typeface="Gill Sans MT" panose="020B0502020104020203" pitchFamily="34" charset="0"/>
                <a:cs typeface="Calibri Light" panose="020F0302020204030204" pitchFamily="34" charset="0"/>
              </a:rPr>
              <a:t>Amazon Appstore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89FB49A9-9819-4B21-84F7-4842AC5956AB}"/>
              </a:ext>
            </a:extLst>
          </p:cNvPr>
          <p:cNvSpPr txBox="1">
            <a:spLocks/>
          </p:cNvSpPr>
          <p:nvPr/>
        </p:nvSpPr>
        <p:spPr>
          <a:xfrm>
            <a:off x="8082280" y="129543"/>
            <a:ext cx="2092959" cy="326981"/>
          </a:xfrm>
          <a:prstGeom prst="rect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latin typeface="Gill Sans MT" panose="020B0502020104020203" pitchFamily="34" charset="0"/>
                <a:cs typeface="Calibri Light" panose="020F0302020204030204" pitchFamily="34" charset="0"/>
              </a:rPr>
              <a:t>Amazon Fresh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1360"/>
            <a:ext cx="1026160" cy="508000"/>
          </a:xfr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24E5B159-DEFB-4BC7-BEF8-6B1B48A57613}"/>
              </a:ext>
            </a:extLst>
          </p:cNvPr>
          <p:cNvSpPr txBox="1">
            <a:spLocks/>
          </p:cNvSpPr>
          <p:nvPr/>
        </p:nvSpPr>
        <p:spPr>
          <a:xfrm>
            <a:off x="4734560" y="3479800"/>
            <a:ext cx="2854960" cy="355717"/>
          </a:xfrm>
          <a:prstGeom prst="rect">
            <a:avLst/>
          </a:prstGeo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dirty="0">
                <a:latin typeface="Gill Sans MT" panose="020B0502020104020203" pitchFamily="34" charset="0"/>
                <a:cs typeface="Calibri Light" panose="020F0302020204030204" pitchFamily="34" charset="0"/>
              </a:rPr>
              <a:t>Amazon Web Services</a:t>
            </a:r>
          </a:p>
        </p:txBody>
      </p:sp>
    </p:spTree>
    <p:extLst>
      <p:ext uri="{BB962C8B-B14F-4D97-AF65-F5344CB8AC3E}">
        <p14:creationId xmlns:p14="http://schemas.microsoft.com/office/powerpoint/2010/main" val="31299657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A0CABB-67B1-4CE7-952D-5103E0E70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4D6EB71-F4A7-42EC-A7C6-F36CD0F6077D}"/>
              </a:ext>
            </a:extLst>
          </p:cNvPr>
          <p:cNvSpPr txBox="1"/>
          <p:nvPr/>
        </p:nvSpPr>
        <p:spPr>
          <a:xfrm>
            <a:off x="2870200" y="5984240"/>
            <a:ext cx="69799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ANY QUESTIONS FOR US? </a:t>
            </a:r>
          </a:p>
        </p:txBody>
      </p:sp>
    </p:spTree>
    <p:extLst>
      <p:ext uri="{BB962C8B-B14F-4D97-AF65-F5344CB8AC3E}">
        <p14:creationId xmlns:p14="http://schemas.microsoft.com/office/powerpoint/2010/main" val="30953430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  <a:alpha val="77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65" descr="A picture containing floor, indoor, table, sitting&#10;&#10;Description generated with high confidence">
            <a:extLst>
              <a:ext uri="{FF2B5EF4-FFF2-40B4-BE49-F238E27FC236}">
                <a16:creationId xmlns:a16="http://schemas.microsoft.com/office/drawing/2014/main" id="{DE9B6968-88B7-493D-9030-37B1BD08F9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926" y="4285032"/>
            <a:ext cx="5203825" cy="260096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5816100-E3DF-496A-B735-9407BE6091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518" y="767080"/>
            <a:ext cx="6958964" cy="3912569"/>
          </a:xfrm>
          <a:prstGeom prst="rect">
            <a:avLst/>
          </a:prstGeom>
        </p:spPr>
      </p:pic>
      <p:pic>
        <p:nvPicPr>
          <p:cNvPr id="67" name="Content Placeholder 8">
            <a:extLst>
              <a:ext uri="{FF2B5EF4-FFF2-40B4-BE49-F238E27FC236}">
                <a16:creationId xmlns:a16="http://schemas.microsoft.com/office/drawing/2014/main" id="{E32896E4-075B-4DF4-910D-25FE128DF7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9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837892" y="511719"/>
            <a:ext cx="7288055" cy="763166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Contents to be discussed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895496" y="1854287"/>
            <a:ext cx="8401008" cy="433549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Introduction</a:t>
            </a:r>
          </a:p>
          <a:p>
            <a:pPr algn="just"/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How Amazon began? (History)	</a:t>
            </a:r>
          </a:p>
          <a:p>
            <a:pPr algn="just"/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Where Amazon stands today?</a:t>
            </a:r>
          </a:p>
          <a:p>
            <a:pPr algn="just"/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How Amazon does it all? </a:t>
            </a:r>
          </a:p>
          <a:p>
            <a:pPr algn="just"/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Business model and structure</a:t>
            </a:r>
          </a:p>
          <a:p>
            <a:pPr algn="just"/>
            <a:endParaRPr lang="en-US" sz="1100" dirty="0">
              <a:solidFill>
                <a:schemeClr val="tx1"/>
              </a:solidFill>
              <a:latin typeface="Gill Sans MT" panose="020B0502020104020203" pitchFamily="34" charset="0"/>
            </a:endParaRPr>
          </a:p>
          <a:p>
            <a:pPr algn="just"/>
            <a:r>
              <a:rPr lang="en-US" sz="3200" dirty="0">
                <a:solidFill>
                  <a:schemeClr val="tx1"/>
                </a:solidFill>
                <a:latin typeface="Gill Sans MT" panose="020B0502020104020203" pitchFamily="34" charset="0"/>
              </a:rPr>
              <a:t> Products and Services</a:t>
            </a:r>
          </a:p>
        </p:txBody>
      </p:sp>
    </p:spTree>
    <p:extLst>
      <p:ext uri="{BB962C8B-B14F-4D97-AF65-F5344CB8AC3E}">
        <p14:creationId xmlns:p14="http://schemas.microsoft.com/office/powerpoint/2010/main" val="26248810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460845" y="266274"/>
            <a:ext cx="7648355" cy="678606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Does anyone know who this guy is?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1937" y="5623350"/>
            <a:ext cx="5970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600" b="1" dirty="0"/>
              <a:t>  Jeff Bezos </a:t>
            </a:r>
          </a:p>
          <a:p>
            <a:pPr algn="ctr"/>
            <a:r>
              <a:rPr lang="en-GB" sz="3600" b="1" dirty="0"/>
              <a:t>     - </a:t>
            </a:r>
            <a:r>
              <a:rPr lang="en-GB" sz="2400" b="1" dirty="0"/>
              <a:t>CEO &amp; Founder of Amazon.com</a:t>
            </a:r>
            <a:endParaRPr lang="en-GB" sz="36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BE4225-27A5-4C55-A642-5764A8623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959" y="1414710"/>
            <a:ext cx="5970930" cy="4028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3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46953" y="511719"/>
            <a:ext cx="5423707" cy="903748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Who are Amazon?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470029" y="1918677"/>
            <a:ext cx="9977553" cy="42644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 Amazon.com, is an American electronic commerce and cloud computing company based in Seattle, Washington, that was founded by </a:t>
            </a:r>
            <a:r>
              <a:rPr lang="en-US" sz="2800" dirty="0">
                <a:solidFill>
                  <a:schemeClr val="accent1"/>
                </a:solidFill>
                <a:latin typeface="Gill Sans MT" panose="020B0502020104020203" pitchFamily="34" charset="0"/>
              </a:rPr>
              <a:t>Jeff Bezos on July 5, 1994.</a:t>
            </a:r>
          </a:p>
          <a:p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 Produces consumer electronics like Kindle, Fire tablets, Fire TV and Echo, and is also the world's largest provider of cloud infrastructure services (IaaS and PaaS).</a:t>
            </a:r>
          </a:p>
          <a:p>
            <a:r>
              <a:rPr lang="en-US" sz="2800" dirty="0">
                <a:solidFill>
                  <a:schemeClr val="tx1"/>
                </a:solidFill>
                <a:latin typeface="Gill Sans MT" panose="020B0502020104020203" pitchFamily="34" charset="0"/>
              </a:rPr>
              <a:t> Now after twenty three years,  Amazon has a revenue of   </a:t>
            </a:r>
            <a:r>
              <a:rPr lang="en-US" sz="2800" dirty="0">
                <a:solidFill>
                  <a:schemeClr val="accent1"/>
                </a:solidFill>
                <a:latin typeface="Gill Sans MT" panose="020B0502020104020203" pitchFamily="34" charset="0"/>
              </a:rPr>
              <a:t>177.9 billion USD.</a:t>
            </a:r>
          </a:p>
        </p:txBody>
      </p:sp>
    </p:spTree>
    <p:extLst>
      <p:ext uri="{BB962C8B-B14F-4D97-AF65-F5344CB8AC3E}">
        <p14:creationId xmlns:p14="http://schemas.microsoft.com/office/powerpoint/2010/main" val="1770232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2321385" y="511719"/>
            <a:ext cx="7777991" cy="903748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Company Overview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CC52780-C3A4-4AC3-A1B8-08776D715229}"/>
              </a:ext>
            </a:extLst>
          </p:cNvPr>
          <p:cNvSpPr txBox="1"/>
          <p:nvPr/>
        </p:nvSpPr>
        <p:spPr>
          <a:xfrm>
            <a:off x="2628900" y="1991030"/>
            <a:ext cx="2250831" cy="12003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Founded in </a:t>
            </a:r>
          </a:p>
          <a:p>
            <a:pPr algn="ctr"/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1994 in Seattle, USA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8D7D84-058E-43ED-B21E-54218AEEEFE3}"/>
              </a:ext>
            </a:extLst>
          </p:cNvPr>
          <p:cNvSpPr txBox="1"/>
          <p:nvPr/>
        </p:nvSpPr>
        <p:spPr>
          <a:xfrm>
            <a:off x="5119790" y="1968622"/>
            <a:ext cx="2250830" cy="1222737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566,000 employees worldwide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C233A77-1BE8-4B6A-80AA-D1C504E01256}"/>
              </a:ext>
            </a:extLst>
          </p:cNvPr>
          <p:cNvSpPr txBox="1"/>
          <p:nvPr/>
        </p:nvSpPr>
        <p:spPr>
          <a:xfrm>
            <a:off x="7599384" y="1991030"/>
            <a:ext cx="2195247" cy="12003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Global leader in </a:t>
            </a:r>
          </a:p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E-commerce</a:t>
            </a:r>
          </a:p>
          <a:p>
            <a:pPr algn="ctr"/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933B9-B31C-4C5D-80B5-3FC0B1C6E528}"/>
              </a:ext>
            </a:extLst>
          </p:cNvPr>
          <p:cNvSpPr txBox="1"/>
          <p:nvPr/>
        </p:nvSpPr>
        <p:spPr>
          <a:xfrm>
            <a:off x="2628899" y="3525959"/>
            <a:ext cx="2250831" cy="12003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Wide range of  products worldwide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684546-5936-4DDE-BC06-53809DC489CC}"/>
              </a:ext>
            </a:extLst>
          </p:cNvPr>
          <p:cNvSpPr txBox="1"/>
          <p:nvPr/>
        </p:nvSpPr>
        <p:spPr>
          <a:xfrm>
            <a:off x="5119789" y="3525959"/>
            <a:ext cx="2250831" cy="12003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Worldwide network of fulfillment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4C286C-589B-4E41-8192-DC5BCE85F059}"/>
              </a:ext>
            </a:extLst>
          </p:cNvPr>
          <p:cNvSpPr txBox="1"/>
          <p:nvPr/>
        </p:nvSpPr>
        <p:spPr>
          <a:xfrm>
            <a:off x="7609584" y="3525959"/>
            <a:ext cx="2195247" cy="12003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Mass customization</a:t>
            </a:r>
          </a:p>
          <a:p>
            <a:pPr algn="ctr"/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B99AC8-8F3E-4550-AB51-6EFF8A7057F2}"/>
              </a:ext>
            </a:extLst>
          </p:cNvPr>
          <p:cNvSpPr txBox="1"/>
          <p:nvPr/>
        </p:nvSpPr>
        <p:spPr>
          <a:xfrm>
            <a:off x="2628899" y="5052109"/>
            <a:ext cx="2250831" cy="12003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Customer Experience </a:t>
            </a:r>
          </a:p>
          <a:p>
            <a:pPr algn="ctr"/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E49BC2-9D81-4F40-8658-D97793F7FDA4}"/>
              </a:ext>
            </a:extLst>
          </p:cNvPr>
          <p:cNvSpPr txBox="1"/>
          <p:nvPr/>
        </p:nvSpPr>
        <p:spPr>
          <a:xfrm>
            <a:off x="5119790" y="5049448"/>
            <a:ext cx="2250831" cy="12003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Affiliations and business models</a:t>
            </a:r>
          </a:p>
          <a:p>
            <a:pPr algn="ctr"/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44E9F9-F82A-4274-87C3-9875E9C2C3ED}"/>
              </a:ext>
            </a:extLst>
          </p:cNvPr>
          <p:cNvSpPr txBox="1"/>
          <p:nvPr/>
        </p:nvSpPr>
        <p:spPr>
          <a:xfrm>
            <a:off x="7609584" y="5040655"/>
            <a:ext cx="2250831" cy="1200329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 Amazon Services</a:t>
            </a:r>
          </a:p>
          <a:p>
            <a:pPr algn="ctr"/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9867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FBFE3618-8387-4153-870E-99EA1B9784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786"/>
            <a:ext cx="12192000" cy="6854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730870" y="106233"/>
            <a:ext cx="4813690" cy="716727"/>
          </a:xfrm>
          <a:ln>
            <a:solidFill>
              <a:schemeClr val="bg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History Of Amazon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B99A42A-5548-4BB8-9115-A05821C36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Freeform 11">
            <a:extLst>
              <a:ext uri="{FF2B5EF4-FFF2-40B4-BE49-F238E27FC236}">
                <a16:creationId xmlns:a16="http://schemas.microsoft.com/office/drawing/2014/main" id="{D49441E5-946F-46B3-BDD2-BAD088532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6061223"/>
            <a:ext cx="1038036" cy="506277"/>
          </a:xfrm>
          <a:custGeom>
            <a:avLst/>
            <a:gdLst>
              <a:gd name="connsiteX0" fmla="*/ 0 w 1038036"/>
              <a:gd name="connsiteY0" fmla="*/ 0 h 506277"/>
              <a:gd name="connsiteX1" fmla="*/ 182880 w 1038036"/>
              <a:gd name="connsiteY1" fmla="*/ 0 h 506277"/>
              <a:gd name="connsiteX2" fmla="*/ 291705 w 1038036"/>
              <a:gd name="connsiteY2" fmla="*/ 0 h 506277"/>
              <a:gd name="connsiteX3" fmla="*/ 291705 w 1038036"/>
              <a:gd name="connsiteY3" fmla="*/ 151 h 506277"/>
              <a:gd name="connsiteX4" fmla="*/ 692049 w 1038036"/>
              <a:gd name="connsiteY4" fmla="*/ 705 h 506277"/>
              <a:gd name="connsiteX5" fmla="*/ 782744 w 1038036"/>
              <a:gd name="connsiteY5" fmla="*/ 705 h 506277"/>
              <a:gd name="connsiteX6" fmla="*/ 797001 w 1038036"/>
              <a:gd name="connsiteY6" fmla="*/ 5473 h 506277"/>
              <a:gd name="connsiteX7" fmla="*/ 801982 w 1038036"/>
              <a:gd name="connsiteY7" fmla="*/ 10242 h 506277"/>
              <a:gd name="connsiteX8" fmla="*/ 1030951 w 1038036"/>
              <a:gd name="connsiteY8" fmla="*/ 239185 h 506277"/>
              <a:gd name="connsiteX9" fmla="*/ 1030951 w 1038036"/>
              <a:gd name="connsiteY9" fmla="*/ 267797 h 506277"/>
              <a:gd name="connsiteX10" fmla="*/ 801982 w 1038036"/>
              <a:gd name="connsiteY10" fmla="*/ 496740 h 506277"/>
              <a:gd name="connsiteX11" fmla="*/ 797001 w 1038036"/>
              <a:gd name="connsiteY11" fmla="*/ 501508 h 506277"/>
              <a:gd name="connsiteX12" fmla="*/ 782744 w 1038036"/>
              <a:gd name="connsiteY12" fmla="*/ 506277 h 506277"/>
              <a:gd name="connsiteX13" fmla="*/ 692049 w 1038036"/>
              <a:gd name="connsiteY13" fmla="*/ 506277 h 506277"/>
              <a:gd name="connsiteX14" fmla="*/ 291705 w 1038036"/>
              <a:gd name="connsiteY14" fmla="*/ 505140 h 506277"/>
              <a:gd name="connsiteX15" fmla="*/ 291705 w 1038036"/>
              <a:gd name="connsiteY15" fmla="*/ 506277 h 506277"/>
              <a:gd name="connsiteX16" fmla="*/ 0 w 1038036"/>
              <a:gd name="connsiteY16" fmla="*/ 506277 h 506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38036" h="506277">
                <a:moveTo>
                  <a:pt x="0" y="0"/>
                </a:moveTo>
                <a:lnTo>
                  <a:pt x="182880" y="0"/>
                </a:lnTo>
                <a:lnTo>
                  <a:pt x="291705" y="0"/>
                </a:lnTo>
                <a:lnTo>
                  <a:pt x="291705" y="151"/>
                </a:lnTo>
                <a:lnTo>
                  <a:pt x="692049" y="705"/>
                </a:lnTo>
                <a:lnTo>
                  <a:pt x="782744" y="705"/>
                </a:lnTo>
                <a:cubicBezTo>
                  <a:pt x="787553" y="705"/>
                  <a:pt x="792363" y="5473"/>
                  <a:pt x="797001" y="5473"/>
                </a:cubicBezTo>
                <a:cubicBezTo>
                  <a:pt x="797001" y="10242"/>
                  <a:pt x="801982" y="10242"/>
                  <a:pt x="801982" y="10242"/>
                </a:cubicBezTo>
                <a:lnTo>
                  <a:pt x="1030951" y="239185"/>
                </a:lnTo>
                <a:cubicBezTo>
                  <a:pt x="1040398" y="248722"/>
                  <a:pt x="1040398" y="258259"/>
                  <a:pt x="1030951" y="267797"/>
                </a:cubicBezTo>
                <a:lnTo>
                  <a:pt x="801982" y="496740"/>
                </a:lnTo>
                <a:cubicBezTo>
                  <a:pt x="800436" y="498363"/>
                  <a:pt x="798547" y="499885"/>
                  <a:pt x="797001" y="501508"/>
                </a:cubicBezTo>
                <a:cubicBezTo>
                  <a:pt x="792363" y="506277"/>
                  <a:pt x="787553" y="506277"/>
                  <a:pt x="782744" y="506277"/>
                </a:cubicBezTo>
                <a:lnTo>
                  <a:pt x="692049" y="506277"/>
                </a:lnTo>
                <a:lnTo>
                  <a:pt x="291705" y="505140"/>
                </a:lnTo>
                <a:lnTo>
                  <a:pt x="291705" y="506277"/>
                </a:lnTo>
                <a:lnTo>
                  <a:pt x="0" y="506277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F2561F9-D4F1-4C15-8B76-AE1239F604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2502765"/>
              </p:ext>
            </p:extLst>
          </p:nvPr>
        </p:nvGraphicFramePr>
        <p:xfrm>
          <a:off x="1132377" y="1026160"/>
          <a:ext cx="10571943" cy="5639610"/>
        </p:xfrm>
        <a:graphic>
          <a:graphicData uri="http://schemas.openxmlformats.org/drawingml/2006/table">
            <a:tbl>
              <a:tblPr>
                <a:tableStyleId>{E8B1032C-EA38-4F05-BA0D-38AFFFC7BED3}</a:tableStyleId>
              </a:tblPr>
              <a:tblGrid>
                <a:gridCol w="3014137">
                  <a:extLst>
                    <a:ext uri="{9D8B030D-6E8A-4147-A177-3AD203B41FA5}">
                      <a16:colId xmlns:a16="http://schemas.microsoft.com/office/drawing/2014/main" val="4136839975"/>
                    </a:ext>
                  </a:extLst>
                </a:gridCol>
                <a:gridCol w="7557806">
                  <a:extLst>
                    <a:ext uri="{9D8B030D-6E8A-4147-A177-3AD203B41FA5}">
                      <a16:colId xmlns:a16="http://schemas.microsoft.com/office/drawing/2014/main" val="3853873454"/>
                    </a:ext>
                  </a:extLst>
                </a:gridCol>
              </a:tblGrid>
              <a:tr h="644583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cs typeface="Calibri Light" panose="020F0302020204030204" pitchFamily="34" charset="0"/>
                        </a:rPr>
                        <a:t>Time period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69626" marR="121846" marT="34813" marB="34813" anchor="ctr"/>
                </a:tc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  <a:cs typeface="Calibri Light" panose="020F0302020204030204" pitchFamily="34" charset="0"/>
                        </a:rPr>
                        <a:t>Key developments at Amazon</a:t>
                      </a:r>
                      <a:endParaRPr lang="en-US" sz="2000" b="1" i="0" u="none" strike="noStrike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  <a:cs typeface="Calibri Light" panose="020F0302020204030204" pitchFamily="34" charset="0"/>
                      </a:endParaRPr>
                    </a:p>
                  </a:txBody>
                  <a:tcPr marL="69626" marR="69626" marT="34813" marB="34813" anchor="ctr"/>
                </a:tc>
                <a:extLst>
                  <a:ext uri="{0D108BD9-81ED-4DB2-BD59-A6C34878D82A}">
                    <a16:rowId xmlns:a16="http://schemas.microsoft.com/office/drawing/2014/main" val="2147861329"/>
                  </a:ext>
                </a:extLst>
              </a:tr>
              <a:tr h="758445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1994–1998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9626" marR="69626" marT="34813" marB="34813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Starts off as </a:t>
                      </a: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an online bookstore</a:t>
                      </a: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 selling books</a:t>
                      </a:r>
                    </a:p>
                    <a:p>
                      <a:pPr mar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     Competing with local booksellers and Barnes &amp; Noble.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9626" marR="69626" marT="34813" marB="34813" anchor="ctr"/>
                </a:tc>
                <a:extLst>
                  <a:ext uri="{0D108BD9-81ED-4DB2-BD59-A6C34878D82A}">
                    <a16:rowId xmlns:a16="http://schemas.microsoft.com/office/drawing/2014/main" val="712795531"/>
                  </a:ext>
                </a:extLst>
              </a:tr>
              <a:tr h="1354130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1998–2004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9626" marR="69626" marT="34813" marB="34813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Expands its services beyond books by also </a:t>
                      </a: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offering convenience services,</a:t>
                      </a: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 such as Free Super Savers Shipping.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9626" marR="69626" marT="34813" marB="34813" anchor="ctr"/>
                </a:tc>
                <a:extLst>
                  <a:ext uri="{0D108BD9-81ED-4DB2-BD59-A6C34878D82A}">
                    <a16:rowId xmlns:a16="http://schemas.microsoft.com/office/drawing/2014/main" val="1292148365"/>
                  </a:ext>
                </a:extLst>
              </a:tr>
              <a:tr h="1738668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2005–2011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9626" marR="69626" marT="34813" marB="34813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Cloud computing area with Amazon AWS: </a:t>
                      </a:r>
                    </a:p>
                    <a:p>
                      <a:pPr mar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      Dominates and controls the most of physical infrastructure of internet.</a:t>
                      </a:r>
                      <a:endParaRPr lang="en-US" sz="2000" u="none" strike="noStrike" baseline="30000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  <a:p>
                      <a:pPr marL="285750" indent="-28575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Offers the </a:t>
                      </a: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Amazon Kindle</a:t>
                      </a: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 for eBooks: </a:t>
                      </a:r>
                    </a:p>
                    <a:p>
                      <a:pPr marL="0" indent="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      By 2010, more people buy eBooks than physical books off of Amazon.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9626" marR="69626" marT="34813" marB="34813" anchor="ctr"/>
                </a:tc>
                <a:extLst>
                  <a:ext uri="{0D108BD9-81ED-4DB2-BD59-A6C34878D82A}">
                    <a16:rowId xmlns:a16="http://schemas.microsoft.com/office/drawing/2014/main" val="1164073858"/>
                  </a:ext>
                </a:extLst>
              </a:tr>
              <a:tr h="838377">
                <a:tc>
                  <a:txBody>
                    <a:bodyPr/>
                    <a:lstStyle/>
                    <a:p>
                      <a:pPr algn="ctr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2011–2015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9626" marR="69626" marT="34813" marB="34813" anchor="ctr"/>
                </a:tc>
                <a:tc>
                  <a:txBody>
                    <a:bodyPr/>
                    <a:lstStyle/>
                    <a:p>
                      <a:pPr marL="285750" indent="-285750"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Ø"/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Offers streaming services like </a:t>
                      </a:r>
                      <a:r>
                        <a:rPr lang="en-US" sz="2000" b="1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Amazon Music and Amazon Video.</a:t>
                      </a:r>
                    </a:p>
                    <a:p>
                      <a:pPr algn="l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000" u="none" strike="noStrike" dirty="0">
                          <a:solidFill>
                            <a:schemeClr val="tx1"/>
                          </a:solidFill>
                          <a:effectLst/>
                          <a:latin typeface="Gill Sans MT" panose="020B0502020104020203" pitchFamily="34" charset="0"/>
                        </a:rPr>
                        <a:t>       By 2015, its market capitalization surpasses that of Walmart.</a:t>
                      </a:r>
                      <a:endParaRPr lang="en-US" sz="2000" b="0" i="0" u="none" strike="noStrike" dirty="0">
                        <a:solidFill>
                          <a:schemeClr val="tx1"/>
                        </a:solidFill>
                        <a:effectLst/>
                        <a:latin typeface="Gill Sans MT" panose="020B0502020104020203" pitchFamily="34" charset="0"/>
                      </a:endParaRPr>
                    </a:p>
                  </a:txBody>
                  <a:tcPr marL="69626" marR="69626" marT="34813" marB="34813" anchor="ctr"/>
                </a:tc>
                <a:extLst>
                  <a:ext uri="{0D108BD9-81ED-4DB2-BD59-A6C34878D82A}">
                    <a16:rowId xmlns:a16="http://schemas.microsoft.com/office/drawing/2014/main" val="1924338278"/>
                  </a:ext>
                </a:extLst>
              </a:tr>
            </a:tbl>
          </a:graphicData>
        </a:graphic>
      </p:graphicFrame>
      <p:pic>
        <p:nvPicPr>
          <p:cNvPr id="9" name="Content Placeholder 8" descr="A picture containing clipar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46865"/>
            <a:ext cx="765909" cy="304037"/>
          </a:xfrm>
        </p:spPr>
      </p:pic>
    </p:spTree>
    <p:extLst>
      <p:ext uri="{BB962C8B-B14F-4D97-AF65-F5344CB8AC3E}">
        <p14:creationId xmlns:p14="http://schemas.microsoft.com/office/powerpoint/2010/main" val="3053672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872028" y="522068"/>
            <a:ext cx="8765931" cy="699085"/>
          </a:xfrm>
          <a:solidFill>
            <a:schemeClr val="accent1">
              <a:lumMod val="40000"/>
              <a:lumOff val="60000"/>
              <a:alpha val="67000"/>
            </a:schemeClr>
          </a:solidFill>
        </p:spPr>
        <p:txBody>
          <a:bodyPr>
            <a:normAutofit fontScale="90000"/>
          </a:bodyPr>
          <a:lstStyle/>
          <a:p>
            <a:pPr algn="ctr"/>
            <a:r>
              <a:rPr lang="en-GB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"Amazon" wasn't the company's original name.</a:t>
            </a:r>
            <a:br>
              <a:rPr lang="en-GB" sz="4000" b="1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4000" b="1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211873" y="1828800"/>
            <a:ext cx="10086242" cy="38686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  <a:latin typeface="Gill Sans MT" panose="020B0502020104020203" pitchFamily="34" charset="0"/>
              </a:rPr>
              <a:t>Jeff Bezos originally wanted to give the company the magical sounding name "Cadabra."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  <a:latin typeface="Gill Sans MT" panose="020B0502020104020203" pitchFamily="34" charset="0"/>
              </a:rPr>
              <a:t>Bezos also favoured the name "Relentless." If you visit Relentless.com today, guess where it navigates to...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GB" sz="2800" dirty="0">
                <a:solidFill>
                  <a:schemeClr val="tx1"/>
                </a:solidFill>
                <a:latin typeface="Gill Sans MT" panose="020B0502020104020203" pitchFamily="34" charset="0"/>
              </a:rPr>
              <a:t>He finally choose "Amazon" because he liked that the company would be named after the largest river in the world, hence the company's original logo.</a:t>
            </a:r>
          </a:p>
        </p:txBody>
      </p:sp>
    </p:spTree>
    <p:extLst>
      <p:ext uri="{BB962C8B-B14F-4D97-AF65-F5344CB8AC3E}">
        <p14:creationId xmlns:p14="http://schemas.microsoft.com/office/powerpoint/2010/main" val="1417633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picture containing clipart&#10;&#10;Description generated with very high confidence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42" y="718148"/>
            <a:ext cx="1236617" cy="49089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C62994-072F-46E9-B5AD-0E0736293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42" y="385055"/>
            <a:ext cx="6963034" cy="63040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4A39788-A8B3-4B9D-8F32-8D3D7DCFE713}"/>
              </a:ext>
            </a:extLst>
          </p:cNvPr>
          <p:cNvSpPr txBox="1"/>
          <p:nvPr/>
        </p:nvSpPr>
        <p:spPr>
          <a:xfrm>
            <a:off x="9820227" y="2556301"/>
            <a:ext cx="2168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/>
                </a:solidFill>
                <a:latin typeface="Gill Sans MT" panose="020B0502020104020203" pitchFamily="34" charset="0"/>
              </a:rPr>
              <a:t>Amazon’s first homepage</a:t>
            </a:r>
          </a:p>
        </p:txBody>
      </p:sp>
    </p:spTree>
    <p:extLst>
      <p:ext uri="{BB962C8B-B14F-4D97-AF65-F5344CB8AC3E}">
        <p14:creationId xmlns:p14="http://schemas.microsoft.com/office/powerpoint/2010/main" val="142208097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647252"/>
      </a:dk2>
      <a:lt2>
        <a:srgbClr val="EAE8CF"/>
      </a:lt2>
      <a:accent1>
        <a:srgbClr val="E78712"/>
      </a:accent1>
      <a:accent2>
        <a:srgbClr val="B73C26"/>
      </a:accent2>
      <a:accent3>
        <a:srgbClr val="865331"/>
      </a:accent3>
      <a:accent4>
        <a:srgbClr val="B38648"/>
      </a:accent4>
      <a:accent5>
        <a:srgbClr val="BBB473"/>
      </a:accent5>
      <a:accent6>
        <a:srgbClr val="849276"/>
      </a:accent6>
      <a:hlink>
        <a:srgbClr val="FDAB2A"/>
      </a:hlink>
      <a:folHlink>
        <a:srgbClr val="CCB182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54F6613E-5ED7-40ED-90A8-F639BE712C0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737</Words>
  <Application>Microsoft Office PowerPoint</Application>
  <PresentationFormat>Widescreen</PresentationFormat>
  <Paragraphs>167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 Light</vt:lpstr>
      <vt:lpstr>Century Gothic</vt:lpstr>
      <vt:lpstr>Gill Sans MT</vt:lpstr>
      <vt:lpstr>Wingdings</vt:lpstr>
      <vt:lpstr>Wingdings 3</vt:lpstr>
      <vt:lpstr>Wisp</vt:lpstr>
      <vt:lpstr>PowerPoint Presentation</vt:lpstr>
      <vt:lpstr>PowerPoint Presentation</vt:lpstr>
      <vt:lpstr>Contents to be discussed</vt:lpstr>
      <vt:lpstr>Does anyone know who this guy is?</vt:lpstr>
      <vt:lpstr>Who are Amazon?</vt:lpstr>
      <vt:lpstr>Company Overview</vt:lpstr>
      <vt:lpstr>History Of Amazon</vt:lpstr>
      <vt:lpstr>"Amazon" wasn't the company's original name. </vt:lpstr>
      <vt:lpstr>PowerPoint Presentation</vt:lpstr>
      <vt:lpstr>Early Working Days </vt:lpstr>
      <vt:lpstr>PowerPoint Presentation</vt:lpstr>
      <vt:lpstr>Where Amazon stands today?</vt:lpstr>
      <vt:lpstr>PowerPoint Presentation</vt:lpstr>
      <vt:lpstr>PowerPoint Presentation</vt:lpstr>
      <vt:lpstr>PowerPoint Presentation</vt:lpstr>
      <vt:lpstr>How Amazon does it all?</vt:lpstr>
      <vt:lpstr>Amazon’s E-Commerce</vt:lpstr>
      <vt:lpstr>Consumers: Amazon.com</vt:lpstr>
      <vt:lpstr>Sellers: Amazon FBA program</vt:lpstr>
      <vt:lpstr>PowerPoint Presentation</vt:lpstr>
      <vt:lpstr>Developers: AWS and Associates</vt:lpstr>
      <vt:lpstr>PowerPoint Presentation</vt:lpstr>
      <vt:lpstr>Amazon’s E-Business Models</vt:lpstr>
      <vt:lpstr>Amazon Technology</vt:lpstr>
      <vt:lpstr>Products And Services</vt:lpstr>
      <vt:lpstr>Amazon Music and  Video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Manish Tuladhar</dc:creator>
  <cp:lastModifiedBy>Manish Tuladhar</cp:lastModifiedBy>
  <cp:revision>20</cp:revision>
  <dcterms:created xsi:type="dcterms:W3CDTF">2018-09-06T16:38:05Z</dcterms:created>
  <dcterms:modified xsi:type="dcterms:W3CDTF">2018-10-06T05:47:11Z</dcterms:modified>
</cp:coreProperties>
</file>